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34"/>
  </p:notesMasterIdLst>
  <p:handoutMasterIdLst>
    <p:handoutMasterId r:id="rId135"/>
  </p:handoutMasterIdLst>
  <p:sldIdLst>
    <p:sldId id="324" r:id="rId2"/>
    <p:sldId id="685" r:id="rId3"/>
    <p:sldId id="775" r:id="rId4"/>
    <p:sldId id="791" r:id="rId5"/>
    <p:sldId id="667" r:id="rId6"/>
    <p:sldId id="664" r:id="rId7"/>
    <p:sldId id="676" r:id="rId8"/>
    <p:sldId id="677" r:id="rId9"/>
    <p:sldId id="678" r:id="rId10"/>
    <p:sldId id="679" r:id="rId11"/>
    <p:sldId id="680" r:id="rId12"/>
    <p:sldId id="681" r:id="rId13"/>
    <p:sldId id="682" r:id="rId14"/>
    <p:sldId id="683" r:id="rId15"/>
    <p:sldId id="684" r:id="rId16"/>
    <p:sldId id="686" r:id="rId17"/>
    <p:sldId id="687" r:id="rId18"/>
    <p:sldId id="688" r:id="rId19"/>
    <p:sldId id="689" r:id="rId20"/>
    <p:sldId id="690" r:id="rId21"/>
    <p:sldId id="691" r:id="rId22"/>
    <p:sldId id="692" r:id="rId23"/>
    <p:sldId id="693" r:id="rId24"/>
    <p:sldId id="694" r:id="rId25"/>
    <p:sldId id="704" r:id="rId26"/>
    <p:sldId id="695" r:id="rId27"/>
    <p:sldId id="696" r:id="rId28"/>
    <p:sldId id="697" r:id="rId29"/>
    <p:sldId id="698" r:id="rId30"/>
    <p:sldId id="699" r:id="rId31"/>
    <p:sldId id="700" r:id="rId32"/>
    <p:sldId id="701" r:id="rId33"/>
    <p:sldId id="702" r:id="rId34"/>
    <p:sldId id="703" r:id="rId35"/>
    <p:sldId id="705" r:id="rId36"/>
    <p:sldId id="706" r:id="rId37"/>
    <p:sldId id="707" r:id="rId38"/>
    <p:sldId id="708" r:id="rId39"/>
    <p:sldId id="709" r:id="rId40"/>
    <p:sldId id="710" r:id="rId41"/>
    <p:sldId id="711" r:id="rId42"/>
    <p:sldId id="712" r:id="rId43"/>
    <p:sldId id="714" r:id="rId44"/>
    <p:sldId id="713" r:id="rId45"/>
    <p:sldId id="715" r:id="rId46"/>
    <p:sldId id="716" r:id="rId47"/>
    <p:sldId id="717" r:id="rId48"/>
    <p:sldId id="718" r:id="rId49"/>
    <p:sldId id="720" r:id="rId50"/>
    <p:sldId id="723" r:id="rId51"/>
    <p:sldId id="719" r:id="rId52"/>
    <p:sldId id="721" r:id="rId53"/>
    <p:sldId id="731" r:id="rId54"/>
    <p:sldId id="732" r:id="rId55"/>
    <p:sldId id="735" r:id="rId56"/>
    <p:sldId id="733" r:id="rId57"/>
    <p:sldId id="734" r:id="rId58"/>
    <p:sldId id="724" r:id="rId59"/>
    <p:sldId id="722" r:id="rId60"/>
    <p:sldId id="725" r:id="rId61"/>
    <p:sldId id="729" r:id="rId62"/>
    <p:sldId id="726" r:id="rId63"/>
    <p:sldId id="727" r:id="rId64"/>
    <p:sldId id="739" r:id="rId65"/>
    <p:sldId id="728" r:id="rId66"/>
    <p:sldId id="741" r:id="rId67"/>
    <p:sldId id="742" r:id="rId68"/>
    <p:sldId id="743" r:id="rId69"/>
    <p:sldId id="730" r:id="rId70"/>
    <p:sldId id="744" r:id="rId71"/>
    <p:sldId id="745" r:id="rId72"/>
    <p:sldId id="746" r:id="rId73"/>
    <p:sldId id="736" r:id="rId74"/>
    <p:sldId id="747" r:id="rId75"/>
    <p:sldId id="737" r:id="rId76"/>
    <p:sldId id="738" r:id="rId77"/>
    <p:sldId id="740" r:id="rId78"/>
    <p:sldId id="749" r:id="rId79"/>
    <p:sldId id="748" r:id="rId80"/>
    <p:sldId id="792" r:id="rId81"/>
    <p:sldId id="793" r:id="rId82"/>
    <p:sldId id="794" r:id="rId83"/>
    <p:sldId id="795" r:id="rId84"/>
    <p:sldId id="796" r:id="rId85"/>
    <p:sldId id="798" r:id="rId86"/>
    <p:sldId id="797" r:id="rId87"/>
    <p:sldId id="799" r:id="rId88"/>
    <p:sldId id="800" r:id="rId89"/>
    <p:sldId id="801" r:id="rId90"/>
    <p:sldId id="802" r:id="rId91"/>
    <p:sldId id="803" r:id="rId92"/>
    <p:sldId id="750" r:id="rId93"/>
    <p:sldId id="751" r:id="rId94"/>
    <p:sldId id="752" r:id="rId95"/>
    <p:sldId id="753" r:id="rId96"/>
    <p:sldId id="754" r:id="rId97"/>
    <p:sldId id="755" r:id="rId98"/>
    <p:sldId id="756" r:id="rId99"/>
    <p:sldId id="757" r:id="rId100"/>
    <p:sldId id="758" r:id="rId101"/>
    <p:sldId id="759" r:id="rId102"/>
    <p:sldId id="761" r:id="rId103"/>
    <p:sldId id="760" r:id="rId104"/>
    <p:sldId id="762" r:id="rId105"/>
    <p:sldId id="763" r:id="rId106"/>
    <p:sldId id="764" r:id="rId107"/>
    <p:sldId id="765" r:id="rId108"/>
    <p:sldId id="767" r:id="rId109"/>
    <p:sldId id="766" r:id="rId110"/>
    <p:sldId id="768" r:id="rId111"/>
    <p:sldId id="769" r:id="rId112"/>
    <p:sldId id="770" r:id="rId113"/>
    <p:sldId id="771" r:id="rId114"/>
    <p:sldId id="772" r:id="rId115"/>
    <p:sldId id="773" r:id="rId116"/>
    <p:sldId id="776" r:id="rId117"/>
    <p:sldId id="774" r:id="rId118"/>
    <p:sldId id="777" r:id="rId119"/>
    <p:sldId id="778" r:id="rId120"/>
    <p:sldId id="779" r:id="rId121"/>
    <p:sldId id="780" r:id="rId122"/>
    <p:sldId id="781" r:id="rId123"/>
    <p:sldId id="782" r:id="rId124"/>
    <p:sldId id="783" r:id="rId125"/>
    <p:sldId id="784" r:id="rId126"/>
    <p:sldId id="785" r:id="rId127"/>
    <p:sldId id="786" r:id="rId128"/>
    <p:sldId id="787" r:id="rId129"/>
    <p:sldId id="789" r:id="rId130"/>
    <p:sldId id="788" r:id="rId131"/>
    <p:sldId id="790" r:id="rId132"/>
    <p:sldId id="627" r:id="rId133"/>
  </p:sldIdLst>
  <p:sldSz cx="9144000" cy="5143500" type="screen16x9"/>
  <p:notesSz cx="7315200" cy="9601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31B849ED-E938-4416-9EAE-B89B694BF21F}">
          <p14:sldIdLst>
            <p14:sldId id="324"/>
            <p14:sldId id="685"/>
            <p14:sldId id="775"/>
            <p14:sldId id="791"/>
            <p14:sldId id="667"/>
            <p14:sldId id="664"/>
            <p14:sldId id="676"/>
            <p14:sldId id="677"/>
            <p14:sldId id="678"/>
            <p14:sldId id="679"/>
            <p14:sldId id="680"/>
            <p14:sldId id="681"/>
            <p14:sldId id="682"/>
            <p14:sldId id="683"/>
            <p14:sldId id="684"/>
            <p14:sldId id="686"/>
            <p14:sldId id="687"/>
            <p14:sldId id="688"/>
            <p14:sldId id="689"/>
            <p14:sldId id="690"/>
            <p14:sldId id="691"/>
            <p14:sldId id="692"/>
            <p14:sldId id="693"/>
            <p14:sldId id="694"/>
            <p14:sldId id="704"/>
            <p14:sldId id="695"/>
            <p14:sldId id="696"/>
            <p14:sldId id="697"/>
            <p14:sldId id="698"/>
            <p14:sldId id="699"/>
            <p14:sldId id="700"/>
            <p14:sldId id="701"/>
            <p14:sldId id="702"/>
            <p14:sldId id="703"/>
            <p14:sldId id="705"/>
            <p14:sldId id="706"/>
            <p14:sldId id="707"/>
            <p14:sldId id="708"/>
            <p14:sldId id="709"/>
            <p14:sldId id="710"/>
            <p14:sldId id="711"/>
            <p14:sldId id="712"/>
            <p14:sldId id="714"/>
            <p14:sldId id="713"/>
            <p14:sldId id="715"/>
            <p14:sldId id="716"/>
            <p14:sldId id="717"/>
            <p14:sldId id="718"/>
            <p14:sldId id="720"/>
            <p14:sldId id="723"/>
            <p14:sldId id="719"/>
            <p14:sldId id="721"/>
            <p14:sldId id="731"/>
            <p14:sldId id="732"/>
            <p14:sldId id="735"/>
            <p14:sldId id="733"/>
            <p14:sldId id="734"/>
            <p14:sldId id="724"/>
            <p14:sldId id="722"/>
            <p14:sldId id="725"/>
            <p14:sldId id="729"/>
            <p14:sldId id="726"/>
            <p14:sldId id="727"/>
            <p14:sldId id="739"/>
            <p14:sldId id="728"/>
            <p14:sldId id="741"/>
            <p14:sldId id="742"/>
            <p14:sldId id="743"/>
            <p14:sldId id="730"/>
            <p14:sldId id="744"/>
            <p14:sldId id="745"/>
            <p14:sldId id="746"/>
            <p14:sldId id="736"/>
            <p14:sldId id="747"/>
            <p14:sldId id="737"/>
            <p14:sldId id="738"/>
            <p14:sldId id="740"/>
            <p14:sldId id="749"/>
            <p14:sldId id="748"/>
            <p14:sldId id="792"/>
            <p14:sldId id="793"/>
            <p14:sldId id="794"/>
            <p14:sldId id="795"/>
            <p14:sldId id="796"/>
            <p14:sldId id="798"/>
            <p14:sldId id="797"/>
            <p14:sldId id="799"/>
            <p14:sldId id="800"/>
            <p14:sldId id="801"/>
            <p14:sldId id="802"/>
            <p14:sldId id="803"/>
            <p14:sldId id="750"/>
            <p14:sldId id="751"/>
            <p14:sldId id="752"/>
            <p14:sldId id="753"/>
            <p14:sldId id="754"/>
            <p14:sldId id="755"/>
            <p14:sldId id="756"/>
            <p14:sldId id="757"/>
            <p14:sldId id="758"/>
            <p14:sldId id="759"/>
            <p14:sldId id="761"/>
            <p14:sldId id="760"/>
            <p14:sldId id="762"/>
            <p14:sldId id="763"/>
            <p14:sldId id="764"/>
            <p14:sldId id="765"/>
            <p14:sldId id="767"/>
            <p14:sldId id="766"/>
            <p14:sldId id="768"/>
            <p14:sldId id="769"/>
            <p14:sldId id="770"/>
            <p14:sldId id="771"/>
            <p14:sldId id="772"/>
            <p14:sldId id="773"/>
            <p14:sldId id="776"/>
            <p14:sldId id="774"/>
            <p14:sldId id="777"/>
            <p14:sldId id="778"/>
            <p14:sldId id="779"/>
            <p14:sldId id="780"/>
            <p14:sldId id="781"/>
            <p14:sldId id="782"/>
            <p14:sldId id="783"/>
            <p14:sldId id="784"/>
            <p14:sldId id="785"/>
            <p14:sldId id="786"/>
            <p14:sldId id="787"/>
            <p14:sldId id="789"/>
            <p14:sldId id="788"/>
            <p14:sldId id="790"/>
            <p14:sldId id="6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9A3"/>
    <a:srgbClr val="FFFF99"/>
    <a:srgbClr val="FFFF00"/>
    <a:srgbClr val="A6F785"/>
    <a:srgbClr val="FFD54F"/>
    <a:srgbClr val="CCCCFF"/>
    <a:srgbClr val="98E187"/>
    <a:srgbClr val="FFFFFF"/>
    <a:srgbClr val="BAE18F"/>
    <a:srgbClr val="3FC0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96682" autoAdjust="0"/>
  </p:normalViewPr>
  <p:slideViewPr>
    <p:cSldViewPr snapToGrid="0" showGuides="1">
      <p:cViewPr>
        <p:scale>
          <a:sx n="125" d="100"/>
          <a:sy n="125" d="100"/>
        </p:scale>
        <p:origin x="-1116" y="-426"/>
      </p:cViewPr>
      <p:guideLst>
        <p:guide orient="horz" pos="7"/>
        <p:guide/>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varScale="1">
        <p:scale>
          <a:sx n="81" d="100"/>
          <a:sy n="81" d="100"/>
        </p:scale>
        <p:origin x="-3756" y="-102"/>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5E8F73D8-EF59-4B37-9C76-0A6514D2AF22}" type="datetimeFigureOut">
              <a:rPr lang="es-CO" smtClean="0"/>
              <a:t>13/04/2020</a:t>
            </a:fld>
            <a:endParaRPr lang="es-CO"/>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s-CO"/>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208EF0E4-CD52-47C9-A9FC-59C5718993A4}" type="slidenum">
              <a:rPr lang="es-CO" smtClean="0"/>
              <a:t>‹#›</a:t>
            </a:fld>
            <a:endParaRPr lang="es-CO"/>
          </a:p>
        </p:txBody>
      </p:sp>
    </p:spTree>
    <p:extLst>
      <p:ext uri="{BB962C8B-B14F-4D97-AF65-F5344CB8AC3E}">
        <p14:creationId xmlns:p14="http://schemas.microsoft.com/office/powerpoint/2010/main" val="2370839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l" defTabSz="966788">
              <a:defRPr sz="1300"/>
            </a:lvl1pPr>
          </a:lstStyle>
          <a:p>
            <a:endParaRPr lang="es-ES"/>
          </a:p>
        </p:txBody>
      </p:sp>
      <p:sp>
        <p:nvSpPr>
          <p:cNvPr id="4099" name="Rectangle 3"/>
          <p:cNvSpPr>
            <a:spLocks noGrp="1" noChangeArrowheads="1"/>
          </p:cNvSpPr>
          <p:nvPr>
            <p:ph type="dt" idx="1"/>
          </p:nvPr>
        </p:nvSpPr>
        <p:spPr bwMode="auto">
          <a:xfrm>
            <a:off x="4143375"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defTabSz="966788">
              <a:defRPr sz="1300"/>
            </a:lvl1pPr>
          </a:lstStyle>
          <a:p>
            <a:endParaRPr lang="es-ES"/>
          </a:p>
        </p:txBody>
      </p:sp>
      <p:sp>
        <p:nvSpPr>
          <p:cNvPr id="30724"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l" defTabSz="966788">
              <a:defRPr sz="1300"/>
            </a:lvl1pPr>
          </a:lstStyle>
          <a:p>
            <a:endParaRPr lang="es-ES"/>
          </a:p>
        </p:txBody>
      </p:sp>
      <p:sp>
        <p:nvSpPr>
          <p:cNvPr id="410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defTabSz="966788">
              <a:defRPr sz="1300"/>
            </a:lvl1pPr>
          </a:lstStyle>
          <a:p>
            <a:fld id="{A9E8D71D-9229-4034-98C3-7CDDB1778FEA}" type="slidenum">
              <a:rPr lang="en-US"/>
              <a:pPr/>
              <a:t>‹#›</a:t>
            </a:fld>
            <a:endParaRPr lang="en-US"/>
          </a:p>
        </p:txBody>
      </p:sp>
    </p:spTree>
    <p:extLst>
      <p:ext uri="{BB962C8B-B14F-4D97-AF65-F5344CB8AC3E}">
        <p14:creationId xmlns:p14="http://schemas.microsoft.com/office/powerpoint/2010/main" val="11686700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defTabSz="966788"/>
            <a:fld id="{2E7AB107-F746-4B9C-B41A-145CB3E2045E}" type="slidenum">
              <a:rPr lang="en-US" sz="1300"/>
              <a:pPr algn="r" defTabSz="966788"/>
              <a:t>1</a:t>
            </a:fld>
            <a:endParaRPr lang="en-US" sz="1300" dirty="0"/>
          </a:p>
        </p:txBody>
      </p:sp>
      <p:sp>
        <p:nvSpPr>
          <p:cNvPr id="110595" name="Rectangle 2"/>
          <p:cNvSpPr>
            <a:spLocks noGrp="1" noRot="1" noChangeAspect="1" noChangeArrowheads="1" noTextEdit="1"/>
          </p:cNvSpPr>
          <p:nvPr>
            <p:ph type="sldImg"/>
          </p:nvPr>
        </p:nvSpPr>
        <p:spPr>
          <a:xfrm>
            <a:off x="457200" y="720725"/>
            <a:ext cx="6400800" cy="3600450"/>
          </a:xfrm>
          <a:ln/>
        </p:spPr>
      </p:sp>
      <p:sp>
        <p:nvSpPr>
          <p:cNvPr id="110596"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kern="1200" dirty="0">
              <a:solidFill>
                <a:schemeClr val="tx1"/>
              </a:solidFill>
              <a:effectLst/>
              <a:latin typeface="Arial" charset="0"/>
              <a:ea typeface="+mn-ea"/>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ttp://images6.fanpop.com/image/photos/34500000/Blue-Wallpaper-colors-34503103-1440-900.png"/>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353" y="0"/>
            <a:ext cx="9148353" cy="5143500"/>
          </a:xfrm>
          <a:prstGeom prst="rect">
            <a:avLst/>
          </a:prstGeom>
          <a:ln>
            <a:noFill/>
          </a:ln>
          <a:effectLst>
            <a:outerShdw blurRad="292100" dist="139700" dir="2700000" algn="tl" rotWithShape="0">
              <a:srgbClr val="333333">
                <a:alpha val="65000"/>
              </a:srgbClr>
            </a:outerShdw>
          </a:effectLst>
        </p:spPr>
      </p:pic>
      <p:sp>
        <p:nvSpPr>
          <p:cNvPr id="11" name="Oval 10"/>
          <p:cNvSpPr/>
          <p:nvPr userDrawn="1"/>
        </p:nvSpPr>
        <p:spPr>
          <a:xfrm>
            <a:off x="580349" y="2560383"/>
            <a:ext cx="1981876" cy="1820704"/>
          </a:xfrm>
          <a:prstGeom prst="ellipse">
            <a:avLst/>
          </a:prstGeom>
          <a:ln>
            <a:no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91440" bIns="0" numCol="1" spcCol="0" rtlCol="0" fromWordArt="0" anchor="ctr" anchorCtr="0" forceAA="0" compatLnSpc="1">
            <a:prstTxWarp prst="textNoShape">
              <a:avLst/>
            </a:prstTxWarp>
            <a:noAutofit/>
          </a:bodyPr>
          <a:lstStyle/>
          <a:p>
            <a:pPr algn="l" fontAlgn="base">
              <a:spcAft>
                <a:spcPts val="0"/>
              </a:spcAft>
            </a:pPr>
            <a:endParaRPr lang="es-CO" sz="900">
              <a:effectLst/>
              <a:latin typeface="Times New Roman"/>
              <a:ea typeface="Times New Roman"/>
              <a:cs typeface="Times New Roman"/>
            </a:endParaRPr>
          </a:p>
        </p:txBody>
      </p:sp>
      <p:sp>
        <p:nvSpPr>
          <p:cNvPr id="472068" name="Rectangle 4"/>
          <p:cNvSpPr>
            <a:spLocks noGrp="1" noChangeArrowheads="1"/>
          </p:cNvSpPr>
          <p:nvPr>
            <p:ph type="ctrTitle"/>
          </p:nvPr>
        </p:nvSpPr>
        <p:spPr>
          <a:xfrm>
            <a:off x="656549" y="2919475"/>
            <a:ext cx="2441609" cy="1102519"/>
          </a:xfrm>
        </p:spPr>
        <p:txBody>
          <a:bodyPr/>
          <a:lstStyle>
            <a:lvl1pPr>
              <a:defRPr smtClean="0">
                <a:solidFill>
                  <a:schemeClr val="accent1">
                    <a:lumMod val="50000"/>
                  </a:schemeClr>
                </a:solidFill>
              </a:defRPr>
            </a:lvl1p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smtClean="0"/>
          </a:p>
        </p:txBody>
      </p:sp>
      <p:sp>
        <p:nvSpPr>
          <p:cNvPr id="472069" name="Rectangle 5"/>
          <p:cNvSpPr>
            <a:spLocks noGrp="1" noChangeArrowheads="1"/>
          </p:cNvSpPr>
          <p:nvPr>
            <p:ph type="subTitle" idx="1"/>
          </p:nvPr>
        </p:nvSpPr>
        <p:spPr>
          <a:xfrm>
            <a:off x="777840" y="4337097"/>
            <a:ext cx="6400800" cy="604838"/>
          </a:xfrm>
        </p:spPr>
        <p:txBody>
          <a:bodyPr/>
          <a:lstStyle>
            <a:lvl1pPr marL="0" indent="0" algn="l">
              <a:buFontTx/>
              <a:buNone/>
              <a:defRPr sz="2000" smtClean="0"/>
            </a:lvl1pPr>
          </a:lstStyle>
          <a:p>
            <a:r>
              <a:rPr lang="es-ES" smtClean="0"/>
              <a:t>Click to edit Master subtitle style</a:t>
            </a:r>
          </a:p>
        </p:txBody>
      </p:sp>
      <p:sp>
        <p:nvSpPr>
          <p:cNvPr id="37894" name="Rectangle 6"/>
          <p:cNvSpPr>
            <a:spLocks noGrp="1" noChangeArrowheads="1"/>
          </p:cNvSpPr>
          <p:nvPr>
            <p:ph type="dt" sz="half" idx="2"/>
          </p:nvPr>
        </p:nvSpPr>
        <p:spPr/>
        <p:txBody>
          <a:bodyPr/>
          <a:lstStyle>
            <a:lvl1pPr>
              <a:defRPr sz="1400"/>
            </a:lvl1pPr>
          </a:lstStyle>
          <a:p>
            <a:pPr>
              <a:defRPr/>
            </a:pPr>
            <a:endParaRPr lang="es-ES"/>
          </a:p>
        </p:txBody>
      </p:sp>
      <p:sp>
        <p:nvSpPr>
          <p:cNvPr id="37895" name="Rectangle 7"/>
          <p:cNvSpPr>
            <a:spLocks noGrp="1" noChangeArrowheads="1"/>
          </p:cNvSpPr>
          <p:nvPr>
            <p:ph type="ftr" sz="quarter" idx="3"/>
          </p:nvPr>
        </p:nvSpPr>
        <p:spPr/>
        <p:txBody>
          <a:bodyPr/>
          <a:lstStyle>
            <a:lvl1pPr algn="ctr">
              <a:defRPr sz="1400"/>
            </a:lvl1pPr>
          </a:lstStyle>
          <a:p>
            <a:pPr>
              <a:defRPr/>
            </a:pPr>
            <a:endParaRPr lang="es-ES"/>
          </a:p>
        </p:txBody>
      </p:sp>
      <p:sp>
        <p:nvSpPr>
          <p:cNvPr id="37896" name="Rectangle 8"/>
          <p:cNvSpPr>
            <a:spLocks noGrp="1" noChangeArrowheads="1"/>
          </p:cNvSpPr>
          <p:nvPr>
            <p:ph type="sldNum" sz="quarter" idx="4"/>
          </p:nvPr>
        </p:nvSpPr>
        <p:spPr/>
        <p:txBody>
          <a:bodyPr/>
          <a:lstStyle>
            <a:lvl1pPr algn="r">
              <a:defRPr sz="1400"/>
            </a:lvl1pPr>
          </a:lstStyle>
          <a:p>
            <a:pPr>
              <a:defRPr/>
            </a:pPr>
            <a:fld id="{424E62EA-51D5-4AEA-9135-05DAB009AB92}" type="slidenum">
              <a:rPr lang="es-ES"/>
              <a:pPr>
                <a:defRPr/>
              </a:pPr>
              <a:t>‹#›</a:t>
            </a:fld>
            <a:endParaRPr lang="es-ES"/>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0983" y="4381087"/>
            <a:ext cx="1368552" cy="301752"/>
          </a:xfrm>
          <a:prstGeom prst="rect">
            <a:avLst/>
          </a:prstGeom>
        </p:spPr>
      </p:pic>
      <p:pic>
        <p:nvPicPr>
          <p:cNvPr id="10" name="Picture 2"/>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6940655" y="4583685"/>
            <a:ext cx="1269207" cy="99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smtClean="0"/>
              <a:t>Haga clic para modificar el estilo de título del patrón</a:t>
            </a:r>
            <a:endParaRPr lang="es-CO"/>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O" noProof="0" smtClean="0"/>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786A91E7-683D-472C-A40D-9D25B585A192}" type="slidenum">
              <a:rPr lang="es-ES"/>
              <a:pPr>
                <a:defRPr/>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2C296B6F-3292-4CEF-8E7B-628C50B55602}" type="slidenum">
              <a:rPr lang="es-ES"/>
              <a:pPr>
                <a:defRPr/>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96064" y="141685"/>
            <a:ext cx="2090737" cy="4452938"/>
          </a:xfrm>
        </p:spPr>
        <p:txBody>
          <a:bodyPr vert="eaVert"/>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a:xfrm>
            <a:off x="323851" y="141685"/>
            <a:ext cx="6119813" cy="44529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0374153A-367D-4268-A7CE-64B7ADD2E154}" type="slidenum">
              <a:rPr lang="es-ES"/>
              <a:pPr>
                <a:defRPr/>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smtClean="0"/>
              <a:t>Haga clic para modificar el estilo de título del patrón</a:t>
            </a:r>
            <a:endParaRPr lang="es-CO"/>
          </a:p>
        </p:txBody>
      </p:sp>
      <p:sp>
        <p:nvSpPr>
          <p:cNvPr id="3" name="2 Subtítulo"/>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BCD81EB0-C631-4AC0-8152-B3F05027B2EF}"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323850" y="141685"/>
            <a:ext cx="6923088" cy="361655"/>
          </a:xfrm>
        </p:spPr>
        <p:txBody>
          <a:bodyPr/>
          <a:lstStyle/>
          <a:p>
            <a:r>
              <a:rPr lang="es-ES" smtClean="0"/>
              <a:t>Haga clic para modificar el estilo de título del patrón</a:t>
            </a:r>
            <a:endParaRPr lang="es-CO"/>
          </a:p>
        </p:txBody>
      </p:sp>
      <p:sp>
        <p:nvSpPr>
          <p:cNvPr id="3" name="2 Marcador de contenido"/>
          <p:cNvSpPr>
            <a:spLocks noGrp="1"/>
          </p:cNvSpPr>
          <p:nvPr>
            <p:ph idx="1"/>
          </p:nvPr>
        </p:nvSpPr>
        <p:spPr/>
        <p:txBody>
          <a:bodyPr/>
          <a:lstStyle>
            <a:lvl1pPr>
              <a:defRPr sz="2000"/>
            </a:lvl1pPr>
            <a:lvl2pPr>
              <a:defRPr sz="1800"/>
            </a:lvl2pPr>
            <a:lvl3pPr>
              <a:defRPr sz="1600"/>
            </a:lvl3pPr>
            <a:lvl4pPr>
              <a:defRPr sz="1600"/>
            </a:lvl4pPr>
            <a:lvl5pPr>
              <a:defRPr sz="16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CO" dirty="0"/>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582DA355-95D0-460D-8ABD-EFBE05F286B3}"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0376D4DB-3654-49AE-AFB4-4E896C4A6DB4}"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sz="half" idx="1"/>
          </p:nvPr>
        </p:nvSpPr>
        <p:spPr>
          <a:xfrm>
            <a:off x="233916" y="652130"/>
            <a:ext cx="4261884" cy="394249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CO" dirty="0"/>
          </a:p>
        </p:txBody>
      </p:sp>
      <p:sp>
        <p:nvSpPr>
          <p:cNvPr id="4" name="3 Marcador de contenido"/>
          <p:cNvSpPr>
            <a:spLocks noGrp="1"/>
          </p:cNvSpPr>
          <p:nvPr>
            <p:ph sz="half" idx="2"/>
          </p:nvPr>
        </p:nvSpPr>
        <p:spPr>
          <a:xfrm>
            <a:off x="4648200" y="652130"/>
            <a:ext cx="4261884" cy="394249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35041BF0-18C3-4000-AB28-D00BBCCCC755}"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857250"/>
          </a:xfrm>
        </p:spPr>
        <p:txBody>
          <a:bodyPr/>
          <a:lstStyle>
            <a:lvl1pPr>
              <a:defRPr/>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Rectangle 6"/>
          <p:cNvSpPr>
            <a:spLocks noGrp="1" noChangeArrowheads="1"/>
          </p:cNvSpPr>
          <p:nvPr>
            <p:ph type="dt" sz="half" idx="10"/>
          </p:nvPr>
        </p:nvSpPr>
        <p:spPr>
          <a:ln/>
        </p:spPr>
        <p:txBody>
          <a:bodyPr/>
          <a:lstStyle>
            <a:lvl1pPr>
              <a:defRPr/>
            </a:lvl1pPr>
          </a:lstStyle>
          <a:p>
            <a:pPr>
              <a:defRPr/>
            </a:pPr>
            <a:endParaRPr lang="es-ES"/>
          </a:p>
        </p:txBody>
      </p:sp>
      <p:sp>
        <p:nvSpPr>
          <p:cNvPr id="8" name="Rectangle 7"/>
          <p:cNvSpPr>
            <a:spLocks noGrp="1" noChangeArrowheads="1"/>
          </p:cNvSpPr>
          <p:nvPr>
            <p:ph type="ftr" sz="quarter" idx="11"/>
          </p:nvPr>
        </p:nvSpPr>
        <p:spPr>
          <a:ln/>
        </p:spPr>
        <p:txBody>
          <a:bodyPr/>
          <a:lstStyle>
            <a:lvl1pPr>
              <a:defRPr/>
            </a:lvl1pPr>
          </a:lstStyle>
          <a:p>
            <a:pPr>
              <a:defRPr/>
            </a:pPr>
            <a:endParaRPr lang="es-ES"/>
          </a:p>
        </p:txBody>
      </p:sp>
      <p:sp>
        <p:nvSpPr>
          <p:cNvPr id="9" name="Rectangle 8"/>
          <p:cNvSpPr>
            <a:spLocks noGrp="1" noChangeArrowheads="1"/>
          </p:cNvSpPr>
          <p:nvPr>
            <p:ph type="sldNum" sz="quarter" idx="12"/>
          </p:nvPr>
        </p:nvSpPr>
        <p:spPr>
          <a:ln/>
        </p:spPr>
        <p:txBody>
          <a:bodyPr/>
          <a:lstStyle>
            <a:lvl1pPr>
              <a:defRPr/>
            </a:lvl1pPr>
          </a:lstStyle>
          <a:p>
            <a:pPr>
              <a:defRPr/>
            </a:pPr>
            <a:fld id="{2EDFE3ED-A867-4223-B036-6A7E43C69849}"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Rectangle 6"/>
          <p:cNvSpPr>
            <a:spLocks noGrp="1" noChangeArrowheads="1"/>
          </p:cNvSpPr>
          <p:nvPr>
            <p:ph type="dt" sz="half" idx="10"/>
          </p:nvPr>
        </p:nvSpPr>
        <p:spPr>
          <a:ln/>
        </p:spPr>
        <p:txBody>
          <a:bodyPr/>
          <a:lstStyle>
            <a:lvl1pPr>
              <a:defRPr/>
            </a:lvl1pPr>
          </a:lstStyle>
          <a:p>
            <a:pPr>
              <a:defRPr/>
            </a:pPr>
            <a:endParaRPr lang="es-ES"/>
          </a:p>
        </p:txBody>
      </p:sp>
      <p:sp>
        <p:nvSpPr>
          <p:cNvPr id="4" name="Rectangle 7"/>
          <p:cNvSpPr>
            <a:spLocks noGrp="1" noChangeArrowheads="1"/>
          </p:cNvSpPr>
          <p:nvPr>
            <p:ph type="ftr" sz="quarter" idx="11"/>
          </p:nvPr>
        </p:nvSpPr>
        <p:spPr>
          <a:ln/>
        </p:spPr>
        <p:txBody>
          <a:bodyPr/>
          <a:lstStyle>
            <a:lvl1pPr>
              <a:defRPr/>
            </a:lvl1pPr>
          </a:lstStyle>
          <a:p>
            <a:pPr>
              <a:defRPr/>
            </a:pPr>
            <a:endParaRPr lang="es-ES"/>
          </a:p>
        </p:txBody>
      </p:sp>
      <p:sp>
        <p:nvSpPr>
          <p:cNvPr id="5" name="Rectangle 8"/>
          <p:cNvSpPr>
            <a:spLocks noGrp="1" noChangeArrowheads="1"/>
          </p:cNvSpPr>
          <p:nvPr>
            <p:ph type="sldNum" sz="quarter" idx="12"/>
          </p:nvPr>
        </p:nvSpPr>
        <p:spPr>
          <a:ln/>
        </p:spPr>
        <p:txBody>
          <a:bodyPr/>
          <a:lstStyle>
            <a:lvl1pPr>
              <a:defRPr/>
            </a:lvl1pPr>
          </a:lstStyle>
          <a:p>
            <a:pPr>
              <a:defRPr/>
            </a:pPr>
            <a:fld id="{641942D3-38EB-4A99-BBDD-CAC182B0305F}"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s-ES"/>
          </a:p>
        </p:txBody>
      </p:sp>
      <p:sp>
        <p:nvSpPr>
          <p:cNvPr id="3" name="Rectangle 7"/>
          <p:cNvSpPr>
            <a:spLocks noGrp="1" noChangeArrowheads="1"/>
          </p:cNvSpPr>
          <p:nvPr>
            <p:ph type="ftr" sz="quarter" idx="11"/>
          </p:nvPr>
        </p:nvSpPr>
        <p:spPr>
          <a:ln/>
        </p:spPr>
        <p:txBody>
          <a:bodyPr/>
          <a:lstStyle>
            <a:lvl1pPr>
              <a:defRPr/>
            </a:lvl1pPr>
          </a:lstStyle>
          <a:p>
            <a:pPr>
              <a:defRPr/>
            </a:pPr>
            <a:endParaRPr lang="es-ES"/>
          </a:p>
        </p:txBody>
      </p:sp>
      <p:sp>
        <p:nvSpPr>
          <p:cNvPr id="4" name="Rectangle 8"/>
          <p:cNvSpPr>
            <a:spLocks noGrp="1" noChangeArrowheads="1"/>
          </p:cNvSpPr>
          <p:nvPr>
            <p:ph type="sldNum" sz="quarter" idx="12"/>
          </p:nvPr>
        </p:nvSpPr>
        <p:spPr>
          <a:ln/>
        </p:spPr>
        <p:txBody>
          <a:bodyPr/>
          <a:lstStyle>
            <a:lvl1pPr>
              <a:defRPr/>
            </a:lvl1pPr>
          </a:lstStyle>
          <a:p>
            <a:pPr>
              <a:defRPr/>
            </a:pPr>
            <a:fld id="{4B07AFDE-7B76-4F5B-8739-D600B923D039}" type="slidenum">
              <a:rPr lang="es-ES"/>
              <a:pPr>
                <a:defRPr/>
              </a:pPr>
              <a:t>‹#›</a:t>
            </a:fld>
            <a:endParaRPr lang="es-E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smtClean="0"/>
              <a:t>Haga clic para modificar el estilo de título del patrón</a:t>
            </a:r>
            <a:endParaRPr lang="es-CO"/>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84C91928-9485-4BF8-8600-8D846E89A0DC}" type="slidenum">
              <a:rPr lang="es-ES"/>
              <a:pPr>
                <a:defRPr/>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5" name="1 Imagen" descr="Encabezado Hojas ver3-07DIC09.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533776" y="0"/>
            <a:ext cx="5610225" cy="912019"/>
          </a:xfrm>
          <a:prstGeom prst="rect">
            <a:avLst/>
          </a:prstGeom>
          <a:noFill/>
          <a:ln w="9525">
            <a:noFill/>
            <a:miter lim="800000"/>
            <a:headEnd/>
            <a:tailEnd/>
          </a:ln>
        </p:spPr>
      </p:pic>
      <p:pic>
        <p:nvPicPr>
          <p:cNvPr id="1027" name="Picture 3" descr="Abajo"/>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0" y="4046935"/>
            <a:ext cx="9144000" cy="1103709"/>
          </a:xfrm>
          <a:prstGeom prst="rect">
            <a:avLst/>
          </a:prstGeom>
          <a:noFill/>
          <a:ln w="9525">
            <a:noFill/>
            <a:miter lim="800000"/>
            <a:headEnd/>
            <a:tailEnd/>
          </a:ln>
        </p:spPr>
      </p:pic>
      <p:sp>
        <p:nvSpPr>
          <p:cNvPr id="1028" name="Rectangle 4"/>
          <p:cNvSpPr>
            <a:spLocks noGrp="1" noChangeArrowheads="1"/>
          </p:cNvSpPr>
          <p:nvPr>
            <p:ph type="title"/>
          </p:nvPr>
        </p:nvSpPr>
        <p:spPr bwMode="auto">
          <a:xfrm>
            <a:off x="323850" y="141685"/>
            <a:ext cx="6923088" cy="48577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es-ES" dirty="0" smtClean="0"/>
              <a:t>Haga clic para cambiar el estilo de título	</a:t>
            </a:r>
          </a:p>
        </p:txBody>
      </p:sp>
      <p:sp>
        <p:nvSpPr>
          <p:cNvPr id="1029" name="Rectangle 5"/>
          <p:cNvSpPr>
            <a:spLocks noGrp="1" noChangeArrowheads="1"/>
          </p:cNvSpPr>
          <p:nvPr>
            <p:ph type="body" idx="1"/>
          </p:nvPr>
        </p:nvSpPr>
        <p:spPr bwMode="auto">
          <a:xfrm>
            <a:off x="323850" y="654537"/>
            <a:ext cx="8534924" cy="4158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p>
        </p:txBody>
      </p:sp>
      <p:sp>
        <p:nvSpPr>
          <p:cNvPr id="37894" name="Rectangle 6"/>
          <p:cNvSpPr>
            <a:spLocks noGrp="1" noChangeArrowheads="1"/>
          </p:cNvSpPr>
          <p:nvPr>
            <p:ph type="dt" sz="half" idx="2"/>
          </p:nvPr>
        </p:nvSpPr>
        <p:spPr bwMode="auto">
          <a:xfrm>
            <a:off x="457200" y="4812999"/>
            <a:ext cx="2133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solidFill>
                  <a:schemeClr val="bg2">
                    <a:lumMod val="75000"/>
                  </a:schemeClr>
                </a:solidFill>
              </a:defRPr>
            </a:lvl1pPr>
          </a:lstStyle>
          <a:p>
            <a:pPr>
              <a:defRPr/>
            </a:pPr>
            <a:endParaRPr lang="es-ES"/>
          </a:p>
        </p:txBody>
      </p:sp>
      <p:sp>
        <p:nvSpPr>
          <p:cNvPr id="37895" name="Rectangle 7"/>
          <p:cNvSpPr>
            <a:spLocks noGrp="1" noChangeArrowheads="1"/>
          </p:cNvSpPr>
          <p:nvPr>
            <p:ph type="ftr" sz="quarter" idx="3"/>
          </p:nvPr>
        </p:nvSpPr>
        <p:spPr bwMode="auto">
          <a:xfrm>
            <a:off x="3124200" y="4812999"/>
            <a:ext cx="2895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solidFill>
                  <a:schemeClr val="bg2">
                    <a:lumMod val="75000"/>
                  </a:schemeClr>
                </a:solidFill>
              </a:defRPr>
            </a:lvl1pPr>
          </a:lstStyle>
          <a:p>
            <a:pPr>
              <a:defRPr/>
            </a:pPr>
            <a:endParaRPr lang="es-ES"/>
          </a:p>
        </p:txBody>
      </p:sp>
      <p:sp>
        <p:nvSpPr>
          <p:cNvPr id="37896" name="Rectangle 8"/>
          <p:cNvSpPr>
            <a:spLocks noGrp="1" noChangeArrowheads="1"/>
          </p:cNvSpPr>
          <p:nvPr>
            <p:ph type="sldNum" sz="quarter" idx="4"/>
          </p:nvPr>
        </p:nvSpPr>
        <p:spPr bwMode="auto">
          <a:xfrm>
            <a:off x="6553200" y="4812999"/>
            <a:ext cx="2133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2">
                    <a:lumMod val="75000"/>
                  </a:schemeClr>
                </a:solidFill>
              </a:defRPr>
            </a:lvl1pPr>
          </a:lstStyle>
          <a:p>
            <a:pPr>
              <a:defRPr/>
            </a:pPr>
            <a:fld id="{B363F980-704F-479E-92A6-0B50E76E80C4}" type="slidenum">
              <a:rPr lang="es-ES" smtClean="0"/>
              <a:pPr>
                <a:defRPr/>
              </a:pPr>
              <a:t>‹#›</a:t>
            </a:fld>
            <a:endParaRPr lang="es-ES" dirty="0"/>
          </a:p>
        </p:txBody>
      </p:sp>
      <p:sp>
        <p:nvSpPr>
          <p:cNvPr id="1034" name="Line 10"/>
          <p:cNvSpPr>
            <a:spLocks noChangeShapeType="1"/>
          </p:cNvSpPr>
          <p:nvPr/>
        </p:nvSpPr>
        <p:spPr bwMode="auto">
          <a:xfrm>
            <a:off x="358775" y="600075"/>
            <a:ext cx="6769100" cy="0"/>
          </a:xfrm>
          <a:prstGeom prst="line">
            <a:avLst/>
          </a:prstGeom>
          <a:noFill/>
          <a:ln w="12700">
            <a:solidFill>
              <a:srgbClr val="7F98D7"/>
            </a:solidFill>
            <a:round/>
            <a:headEnd/>
            <a:tailEnd/>
          </a:ln>
          <a:effectLst/>
        </p:spPr>
        <p:txBody>
          <a:bodyPr/>
          <a:lstStyle/>
          <a:p>
            <a:endParaRPr lang="es-ES"/>
          </a:p>
        </p:txBody>
      </p:sp>
      <p:pic>
        <p:nvPicPr>
          <p:cNvPr id="3" name="Picture 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545324" y="298323"/>
            <a:ext cx="1368552" cy="301752"/>
          </a:xfrm>
          <a:prstGeom prst="rect">
            <a:avLst/>
          </a:prstGeom>
          <a:ln>
            <a:noFill/>
          </a:ln>
          <a:effectLst>
            <a:outerShdw blurRad="292100" dist="139700" dir="2700000" algn="tl" rotWithShape="0">
              <a:srgbClr val="333333">
                <a:alpha val="65000"/>
              </a:srgbClr>
            </a:outerShdw>
          </a:effectLst>
        </p:spPr>
      </p:pic>
      <p:pic>
        <p:nvPicPr>
          <p:cNvPr id="8194" name="Picture 2"/>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584281" y="493777"/>
            <a:ext cx="1269207" cy="106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55" r:id="rId1"/>
    <p:sldLayoutId id="2147483666" r:id="rId2"/>
    <p:sldLayoutId id="2147483665" r:id="rId3"/>
    <p:sldLayoutId id="2147483664" r:id="rId4"/>
    <p:sldLayoutId id="2147483663" r:id="rId5"/>
    <p:sldLayoutId id="2147483662" r:id="rId6"/>
    <p:sldLayoutId id="2147483661" r:id="rId7"/>
    <p:sldLayoutId id="2147483660" r:id="rId8"/>
    <p:sldLayoutId id="2147483659" r:id="rId9"/>
    <p:sldLayoutId id="2147483658" r:id="rId10"/>
    <p:sldLayoutId id="2147483657" r:id="rId11"/>
    <p:sldLayoutId id="2147483656" r:id="rId12"/>
  </p:sldLayoutIdLst>
  <p:timing>
    <p:tnLst>
      <p:par>
        <p:cTn id="1" dur="indefinite" restart="never" nodeType="tmRoot"/>
      </p:par>
    </p:tnLst>
  </p:timing>
  <p:txStyles>
    <p:titleStyle>
      <a:lvl1pPr algn="l" rtl="0" eaLnBrk="0" fontAlgn="base" hangingPunct="0">
        <a:spcBef>
          <a:spcPct val="0"/>
        </a:spcBef>
        <a:spcAft>
          <a:spcPct val="0"/>
        </a:spcAft>
        <a:defRPr sz="2200" b="1">
          <a:solidFill>
            <a:srgbClr val="333333"/>
          </a:solidFill>
          <a:effectLst>
            <a:outerShdw blurRad="38100" dist="38100" dir="2700000" algn="tl">
              <a:srgbClr val="000000">
                <a:alpha val="43137"/>
              </a:srgbClr>
            </a:outerShdw>
          </a:effectLst>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Calibri" pitchFamily="34" charset="0"/>
        </a:defRPr>
      </a:lvl2pPr>
      <a:lvl3pPr algn="l" rtl="0" eaLnBrk="0" fontAlgn="base" hangingPunct="0">
        <a:spcBef>
          <a:spcPct val="0"/>
        </a:spcBef>
        <a:spcAft>
          <a:spcPct val="0"/>
        </a:spcAft>
        <a:defRPr sz="2200" b="1">
          <a:solidFill>
            <a:srgbClr val="333333"/>
          </a:solidFill>
          <a:latin typeface="Calibri" pitchFamily="34" charset="0"/>
        </a:defRPr>
      </a:lvl3pPr>
      <a:lvl4pPr algn="l" rtl="0" eaLnBrk="0" fontAlgn="base" hangingPunct="0">
        <a:spcBef>
          <a:spcPct val="0"/>
        </a:spcBef>
        <a:spcAft>
          <a:spcPct val="0"/>
        </a:spcAft>
        <a:defRPr sz="2200" b="1">
          <a:solidFill>
            <a:srgbClr val="333333"/>
          </a:solidFill>
          <a:latin typeface="Calibri" pitchFamily="34" charset="0"/>
        </a:defRPr>
      </a:lvl4pPr>
      <a:lvl5pPr algn="l" rtl="0" eaLnBrk="0" fontAlgn="base" hangingPunct="0">
        <a:spcBef>
          <a:spcPct val="0"/>
        </a:spcBef>
        <a:spcAft>
          <a:spcPct val="0"/>
        </a:spcAft>
        <a:defRPr sz="2200" b="1">
          <a:solidFill>
            <a:srgbClr val="333333"/>
          </a:solidFill>
          <a:latin typeface="Calibri" pitchFamily="34" charset="0"/>
        </a:defRPr>
      </a:lvl5pPr>
      <a:lvl6pPr marL="457200" algn="l" rtl="0" fontAlgn="base">
        <a:spcBef>
          <a:spcPct val="0"/>
        </a:spcBef>
        <a:spcAft>
          <a:spcPct val="0"/>
        </a:spcAft>
        <a:defRPr sz="2000">
          <a:solidFill>
            <a:srgbClr val="333333"/>
          </a:solidFill>
          <a:latin typeface="Arial" charset="0"/>
        </a:defRPr>
      </a:lvl6pPr>
      <a:lvl7pPr marL="914400" algn="l" rtl="0" fontAlgn="base">
        <a:spcBef>
          <a:spcPct val="0"/>
        </a:spcBef>
        <a:spcAft>
          <a:spcPct val="0"/>
        </a:spcAft>
        <a:defRPr sz="2000">
          <a:solidFill>
            <a:srgbClr val="333333"/>
          </a:solidFill>
          <a:latin typeface="Arial" charset="0"/>
        </a:defRPr>
      </a:lvl7pPr>
      <a:lvl8pPr marL="1371600" algn="l" rtl="0" fontAlgn="base">
        <a:spcBef>
          <a:spcPct val="0"/>
        </a:spcBef>
        <a:spcAft>
          <a:spcPct val="0"/>
        </a:spcAft>
        <a:defRPr sz="2000">
          <a:solidFill>
            <a:srgbClr val="333333"/>
          </a:solidFill>
          <a:latin typeface="Arial" charset="0"/>
        </a:defRPr>
      </a:lvl8pPr>
      <a:lvl9pPr marL="1828800" algn="l" rtl="0" fontAlgn="base">
        <a:spcBef>
          <a:spcPct val="0"/>
        </a:spcBef>
        <a:spcAft>
          <a:spcPct val="0"/>
        </a:spcAft>
        <a:defRPr sz="2000">
          <a:solidFill>
            <a:srgbClr val="333333"/>
          </a:solidFill>
          <a:latin typeface="Arial"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4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v"/>
        <a:defRPr sz="2000">
          <a:solidFill>
            <a:schemeClr val="tx1"/>
          </a:solidFill>
          <a:latin typeface="Calibri" pitchFamily="34" charset="0"/>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 Id="rId4" Type="http://schemas.openxmlformats.org/officeDocument/2006/relationships/image" Target="../media/image162.png"/></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11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s://developer.apic.dev1.tbk.cl/transbank/sandbox/user/login" TargetMode="External"/><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3.xml"/><Relationship Id="rId4" Type="http://schemas.openxmlformats.org/officeDocument/2006/relationships/image" Target="../media/image191.png"/></Relationships>
</file>

<file path=ppt/slides/_rels/slide12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xml"/><Relationship Id="rId4" Type="http://schemas.openxmlformats.org/officeDocument/2006/relationships/image" Target="../media/image196.png"/></Relationships>
</file>

<file path=ppt/slides/_rels/slide1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hyperlink" Target="https://forms.gle/BDSjsA8ZTuZqcYMs6" TargetMode="External"/><Relationship Id="rId2" Type="http://schemas.openxmlformats.org/officeDocument/2006/relationships/hyperlink" Target="mailto:taller-apic@vc-soft.com" TargetMode="External"/><Relationship Id="rId1" Type="http://schemas.openxmlformats.org/officeDocument/2006/relationships/slideLayout" Target="../slideLayouts/slideLayout3.xml"/><Relationship Id="rId4" Type="http://schemas.openxmlformats.org/officeDocument/2006/relationships/image" Target="../media/image201.png"/></Relationships>
</file>

<file path=ppt/slides/_rels/slide132.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git.vc-soft.com/jaimev/taller-apic/repository/archive.zip?ref=master" TargetMode="External"/><Relationship Id="rId2" Type="http://schemas.openxmlformats.org/officeDocument/2006/relationships/hyperlink" Target="https://git.vc-soft.com/jaimev/taller-apic" TargetMode="Externa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git.vc-soft.com/jaimev/taller-apic/tree/master/tallerDesarrollo"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api.apic.dev1.tbk.cl/transbank/sandbox/taller-01-00-where-is-my-ip"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studio-auth.apicur.io/"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mailto:mail=xx@yyy.zz"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mailto:mail=xx@yyy.zz"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curl.haxx.se/windows/dl-7.69.1_1/curl-7.69.1_1-win64-mingw.zip" TargetMode="External"/><Relationship Id="rId2" Type="http://schemas.openxmlformats.org/officeDocument/2006/relationships/hyperlink" Target="https://www.postman.com/downloads/" TargetMode="External"/><Relationship Id="rId1" Type="http://schemas.openxmlformats.org/officeDocument/2006/relationships/slideLayout" Target="../slideLayouts/slideLayout3.xml"/><Relationship Id="rId5" Type="http://schemas.openxmlformats.org/officeDocument/2006/relationships/hyperlink" Target="https://web.postman.co/collections/427632-dd19985f-2eff-4c57-8cbe-4a78b7800586?version=latest&amp;workspace=36588f9a-94ae-4359-8d8d-849f6f79d2ab" TargetMode="External"/><Relationship Id="rId4" Type="http://schemas.openxmlformats.org/officeDocument/2006/relationships/hyperlink" Target="http://www.vc-soft.com/downloads/IBM-APIC/toolkit-windows_lts_v2018.4.1.9.zip"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api.fullcontact.com/v3/person.enrich"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api.fullcontact.com/v3/company.enrich"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hyperlink" Target="http://ip-api.com/json/181.58.73.161" TargetMode="External"/><Relationship Id="rId2" Type="http://schemas.openxmlformats.org/officeDocument/2006/relationships/hyperlink" Target="http://ip-api.com/json/%7bip-internet%7d"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apim.apic.dev1.tbk.cl/manager/transbank/develop/api/b5c02ad8-a7d0-418e-8558-b8ec77f6521e/properties/target-url-company" TargetMode="External"/><Relationship Id="rId2" Type="http://schemas.openxmlformats.org/officeDocument/2006/relationships/hyperlink" Target="https://apim.apic.dev1.tbk.cl/manager/transbank/develop/api/b5c02ad8-a7d0-418e-8558-b8ec77f6521e/properties/api-key-fullcontact" TargetMode="External"/><Relationship Id="rId1" Type="http://schemas.openxmlformats.org/officeDocument/2006/relationships/slideLayout" Target="../slideLayouts/slideLayout3.xml"/><Relationship Id="rId6" Type="http://schemas.openxmlformats.org/officeDocument/2006/relationships/hyperlink" Target="https://microcks.vc-soft.com:8080/rest/full-contact/1.0.0/v3/person.enrich" TargetMode="External"/><Relationship Id="rId5" Type="http://schemas.openxmlformats.org/officeDocument/2006/relationships/hyperlink" Target="https://api.fullcontact.com/v3/person.enrich" TargetMode="External"/><Relationship Id="rId4" Type="http://schemas.openxmlformats.org/officeDocument/2006/relationships/hyperlink" Target="https://apim.apic.dev1.tbk.cl/manager/transbank/develop/api/b5c02ad8-a7d0-418e-8558-b8ec77f6521e/properties/target-url-user"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apim.apic.dev1.tbk.cl/analytics/app/kibana#/searches?_g=()"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46.png"/></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611982" y="-6889"/>
            <a:ext cx="5369718" cy="1134784"/>
          </a:xfrm>
          <a:prstGeom prst="rect">
            <a:avLst/>
          </a:prstGeom>
          <a:noFill/>
          <a:ln w="9525">
            <a:noFill/>
            <a:miter lim="800000"/>
            <a:headEnd/>
            <a:tailEnd/>
          </a:ln>
          <a:effectLst/>
        </p:spPr>
        <p:txBody>
          <a:bodyPr wrap="none" anchor="ctr"/>
          <a:lstStyle/>
          <a:p>
            <a:pPr algn="l"/>
            <a:r>
              <a:rPr lang="es-CO" sz="2400" b="1" dirty="0">
                <a:solidFill>
                  <a:schemeClr val="accent4">
                    <a:lumMod val="50000"/>
                  </a:schemeClr>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rPr>
              <a:t>Taller Desarrollo de Configuraciones APIC </a:t>
            </a:r>
            <a:endParaRPr lang="es-CO" sz="2400" b="1" dirty="0" smtClean="0">
              <a:solidFill>
                <a:schemeClr val="accent4">
                  <a:lumMod val="50000"/>
                </a:schemeClr>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endParaRPr>
          </a:p>
          <a:p>
            <a:pPr algn="l"/>
            <a:r>
              <a:rPr lang="es-CO" sz="2000" dirty="0" smtClean="0">
                <a:solidFill>
                  <a:srgbClr val="468AB8"/>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rPr>
              <a:t>Entrenamiento VCSOFT</a:t>
            </a:r>
            <a:endParaRPr lang="es-ES" sz="4000" dirty="0">
              <a:solidFill>
                <a:srgbClr val="468AB8"/>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endParaRPr>
          </a:p>
        </p:txBody>
      </p:sp>
      <p:pic>
        <p:nvPicPr>
          <p:cNvPr id="11" name="Picture 10" descr="http://images6.fanpop.com/image/photos/34500000/Blue-Wallpaper-colors-34503103-1440-900.png"/>
          <p:cNvPicPr/>
          <p:nvPr/>
        </p:nvPicPr>
        <p:blipFill>
          <a:blip r:embed="rId3" cstate="print">
            <a:extLst>
              <a:ext uri="{28A0092B-C50C-407E-A947-70E740481C1C}">
                <a14:useLocalDpi xmlns:a14="http://schemas.microsoft.com/office/drawing/2010/main"/>
              </a:ext>
            </a:extLst>
          </a:blip>
          <a:srcRect/>
          <a:stretch>
            <a:fillRect/>
          </a:stretch>
        </p:blipFill>
        <p:spPr bwMode="auto">
          <a:xfrm>
            <a:off x="-4353" y="1496824"/>
            <a:ext cx="9148353" cy="2570448"/>
          </a:xfrm>
          <a:prstGeom prst="rect">
            <a:avLst/>
          </a:prstGeom>
          <a:ln>
            <a:noFill/>
          </a:ln>
          <a:effectLst>
            <a:outerShdw blurRad="292100" dist="139700" dir="2700000" algn="tl" rotWithShape="0">
              <a:srgbClr val="333333">
                <a:alpha val="65000"/>
              </a:srgbClr>
            </a:outerShdw>
          </a:effectLst>
        </p:spPr>
      </p:pic>
      <p:sp>
        <p:nvSpPr>
          <p:cNvPr id="81929" name="Rectangle 9"/>
          <p:cNvSpPr>
            <a:spLocks noChangeArrowheads="1"/>
          </p:cNvSpPr>
          <p:nvPr/>
        </p:nvSpPr>
        <p:spPr bwMode="auto">
          <a:xfrm>
            <a:off x="8113714" y="0"/>
            <a:ext cx="73025"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81927" name="Rectangle 7"/>
          <p:cNvSpPr>
            <a:spLocks noChangeArrowheads="1"/>
          </p:cNvSpPr>
          <p:nvPr/>
        </p:nvSpPr>
        <p:spPr bwMode="auto">
          <a:xfrm>
            <a:off x="539751" y="0"/>
            <a:ext cx="144463"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81928" name="Rectangle 8"/>
          <p:cNvSpPr>
            <a:spLocks noChangeArrowheads="1"/>
          </p:cNvSpPr>
          <p:nvPr/>
        </p:nvSpPr>
        <p:spPr bwMode="auto">
          <a:xfrm>
            <a:off x="611560" y="0"/>
            <a:ext cx="127000"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13" name="Oval 12"/>
          <p:cNvSpPr/>
          <p:nvPr/>
        </p:nvSpPr>
        <p:spPr>
          <a:xfrm>
            <a:off x="781685" y="1871696"/>
            <a:ext cx="1906097" cy="1820704"/>
          </a:xfrm>
          <a:prstGeom prst="ellipse">
            <a:avLst/>
          </a:prstGeom>
          <a:ln>
            <a:no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91440" bIns="0" numCol="1" spcCol="0" rtlCol="0" fromWordArt="0" anchor="ctr" anchorCtr="0" forceAA="0" compatLnSpc="1">
            <a:prstTxWarp prst="textNoShape">
              <a:avLst/>
            </a:prstTxWarp>
            <a:noAutofit/>
          </a:bodyPr>
          <a:lstStyle/>
          <a:p>
            <a:pPr algn="l" fontAlgn="base">
              <a:spcAft>
                <a:spcPts val="0"/>
              </a:spcAft>
            </a:pPr>
            <a:endParaRPr lang="es-CO" sz="900" dirty="0">
              <a:effectLst/>
              <a:latin typeface="Times New Roman"/>
              <a:ea typeface="Times New Roman"/>
              <a:cs typeface="Times New Roman"/>
            </a:endParaRPr>
          </a:p>
        </p:txBody>
      </p:sp>
      <p:sp>
        <p:nvSpPr>
          <p:cNvPr id="2" name="AutoShape 4" descr="Image result for openshif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pic>
        <p:nvPicPr>
          <p:cNvPr id="1026" name="Picture 2"/>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16" y="2352675"/>
            <a:ext cx="1108234"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275313" y="2098759"/>
            <a:ext cx="918841" cy="253916"/>
          </a:xfrm>
          <a:prstGeom prst="rect">
            <a:avLst/>
          </a:prstGeom>
          <a:noFill/>
        </p:spPr>
        <p:txBody>
          <a:bodyPr wrap="none" rtlCol="0">
            <a:spAutoFit/>
          </a:bodyPr>
          <a:lstStyle/>
          <a:p>
            <a:r>
              <a:rPr lang="es-CO" sz="105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APIC 2018.4</a:t>
            </a:r>
            <a:endPar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800"/>
                                  </p:stCondLst>
                                  <p:childTnLst>
                                    <p:set>
                                      <p:cBhvr>
                                        <p:cTn id="6" dur="1" fill="hold">
                                          <p:stCondLst>
                                            <p:cond delay="0"/>
                                          </p:stCondLst>
                                        </p:cTn>
                                        <p:tgtEl>
                                          <p:spTgt spid="81927"/>
                                        </p:tgtEl>
                                        <p:attrNameLst>
                                          <p:attrName>style.visibility</p:attrName>
                                        </p:attrNameLst>
                                      </p:cBhvr>
                                      <p:to>
                                        <p:strVal val="visible"/>
                                      </p:to>
                                    </p:set>
                                    <p:animEffect transition="in" filter="fade">
                                      <p:cBhvr>
                                        <p:cTn id="7" dur="1000"/>
                                        <p:tgtEl>
                                          <p:spTgt spid="81927"/>
                                        </p:tgtEl>
                                      </p:cBhvr>
                                    </p:animEffect>
                                  </p:childTnLst>
                                </p:cTn>
                              </p:par>
                              <p:par>
                                <p:cTn id="8" presetID="63" presetClass="path" presetSubtype="0" accel="50000" decel="50000" fill="hold" grpId="1" nodeType="withEffect">
                                  <p:stCondLst>
                                    <p:cond delay="3500"/>
                                  </p:stCondLst>
                                  <p:childTnLst>
                                    <p:animMotion origin="layout" path="M 0.01788 0 L 0.92361 0 " pathEditMode="relative" rAng="0" ptsTypes="AA">
                                      <p:cBhvr>
                                        <p:cTn id="9" dur="1000" fill="hold"/>
                                        <p:tgtEl>
                                          <p:spTgt spid="81927"/>
                                        </p:tgtEl>
                                        <p:attrNameLst>
                                          <p:attrName>ppt_x</p:attrName>
                                          <p:attrName>ppt_y</p:attrName>
                                        </p:attrNameLst>
                                      </p:cBhvr>
                                      <p:rCtr x="453" y="0"/>
                                    </p:animMotion>
                                  </p:childTnLst>
                                </p:cTn>
                              </p:par>
                              <p:par>
                                <p:cTn id="10" presetID="10" presetClass="exit" presetSubtype="0" fill="hold" grpId="2" nodeType="withEffect">
                                  <p:stCondLst>
                                    <p:cond delay="4100"/>
                                  </p:stCondLst>
                                  <p:childTnLst>
                                    <p:animEffect transition="out" filter="fade">
                                      <p:cBhvr>
                                        <p:cTn id="11" dur="1000"/>
                                        <p:tgtEl>
                                          <p:spTgt spid="81927"/>
                                        </p:tgtEl>
                                      </p:cBhvr>
                                    </p:animEffect>
                                    <p:set>
                                      <p:cBhvr>
                                        <p:cTn id="12" dur="1" fill="hold">
                                          <p:stCondLst>
                                            <p:cond delay="999"/>
                                          </p:stCondLst>
                                        </p:cTn>
                                        <p:tgtEl>
                                          <p:spTgt spid="81927"/>
                                        </p:tgtEl>
                                        <p:attrNameLst>
                                          <p:attrName>style.visibility</p:attrName>
                                        </p:attrNameLst>
                                      </p:cBhvr>
                                      <p:to>
                                        <p:strVal val="hidden"/>
                                      </p:to>
                                    </p:set>
                                  </p:childTnLst>
                                </p:cTn>
                              </p:par>
                              <p:par>
                                <p:cTn id="13" presetID="10" presetClass="entr" presetSubtype="0" fill="hold" grpId="0" nodeType="withEffect">
                                  <p:stCondLst>
                                    <p:cond delay="4100"/>
                                  </p:stCondLst>
                                  <p:childTnLst>
                                    <p:set>
                                      <p:cBhvr>
                                        <p:cTn id="14" dur="1" fill="hold">
                                          <p:stCondLst>
                                            <p:cond delay="0"/>
                                          </p:stCondLst>
                                        </p:cTn>
                                        <p:tgtEl>
                                          <p:spTgt spid="81928"/>
                                        </p:tgtEl>
                                        <p:attrNameLst>
                                          <p:attrName>style.visibility</p:attrName>
                                        </p:attrNameLst>
                                      </p:cBhvr>
                                      <p:to>
                                        <p:strVal val="visible"/>
                                      </p:to>
                                    </p:set>
                                    <p:animEffect transition="in" filter="fade">
                                      <p:cBhvr>
                                        <p:cTn id="15" dur="500"/>
                                        <p:tgtEl>
                                          <p:spTgt spid="81928"/>
                                        </p:tgtEl>
                                      </p:cBhvr>
                                    </p:animEffect>
                                  </p:childTnLst>
                                </p:cTn>
                              </p:par>
                              <p:par>
                                <p:cTn id="16" presetID="63" presetClass="path" presetSubtype="0" accel="50000" decel="50000" fill="hold" grpId="1" nodeType="withEffect">
                                  <p:stCondLst>
                                    <p:cond delay="4400"/>
                                  </p:stCondLst>
                                  <p:childTnLst>
                                    <p:animMotion origin="layout" path="M 1.11111E-6 0 L 0.40955 0 " pathEditMode="relative" rAng="0" ptsTypes="AA">
                                      <p:cBhvr>
                                        <p:cTn id="17" dur="1000" fill="hold"/>
                                        <p:tgtEl>
                                          <p:spTgt spid="81928"/>
                                        </p:tgtEl>
                                        <p:attrNameLst>
                                          <p:attrName>ppt_x</p:attrName>
                                          <p:attrName>ppt_y</p:attrName>
                                        </p:attrNameLst>
                                      </p:cBhvr>
                                      <p:rCtr x="205" y="0"/>
                                    </p:animMotion>
                                  </p:childTnLst>
                                </p:cTn>
                              </p:par>
                              <p:par>
                                <p:cTn id="18" presetID="10" presetClass="exit" presetSubtype="0" fill="hold" grpId="2" nodeType="withEffect">
                                  <p:stCondLst>
                                    <p:cond delay="5100"/>
                                  </p:stCondLst>
                                  <p:childTnLst>
                                    <p:animEffect transition="out" filter="fade">
                                      <p:cBhvr>
                                        <p:cTn id="19" dur="500"/>
                                        <p:tgtEl>
                                          <p:spTgt spid="81928"/>
                                        </p:tgtEl>
                                      </p:cBhvr>
                                    </p:animEffect>
                                    <p:set>
                                      <p:cBhvr>
                                        <p:cTn id="20" dur="1" fill="hold">
                                          <p:stCondLst>
                                            <p:cond delay="499"/>
                                          </p:stCondLst>
                                        </p:cTn>
                                        <p:tgtEl>
                                          <p:spTgt spid="81928"/>
                                        </p:tgtEl>
                                        <p:attrNameLst>
                                          <p:attrName>style.visibility</p:attrName>
                                        </p:attrNameLst>
                                      </p:cBhvr>
                                      <p:to>
                                        <p:strVal val="hidden"/>
                                      </p:to>
                                    </p:set>
                                  </p:childTnLst>
                                </p:cTn>
                              </p:par>
                              <p:par>
                                <p:cTn id="21" presetID="10" presetClass="entr" presetSubtype="0" fill="hold" grpId="0" nodeType="withEffect">
                                  <p:stCondLst>
                                    <p:cond delay="4900"/>
                                  </p:stCondLst>
                                  <p:childTnLst>
                                    <p:set>
                                      <p:cBhvr>
                                        <p:cTn id="22" dur="1" fill="hold">
                                          <p:stCondLst>
                                            <p:cond delay="0"/>
                                          </p:stCondLst>
                                        </p:cTn>
                                        <p:tgtEl>
                                          <p:spTgt spid="81929"/>
                                        </p:tgtEl>
                                        <p:attrNameLst>
                                          <p:attrName>style.visibility</p:attrName>
                                        </p:attrNameLst>
                                      </p:cBhvr>
                                      <p:to>
                                        <p:strVal val="visible"/>
                                      </p:to>
                                    </p:set>
                                    <p:animEffect transition="in" filter="fade">
                                      <p:cBhvr>
                                        <p:cTn id="23" dur="500"/>
                                        <p:tgtEl>
                                          <p:spTgt spid="81929"/>
                                        </p:tgtEl>
                                      </p:cBhvr>
                                    </p:animEffect>
                                  </p:childTnLst>
                                </p:cTn>
                              </p:par>
                              <p:par>
                                <p:cTn id="24" presetID="35" presetClass="path" presetSubtype="0" accel="50000" decel="50000" fill="hold" grpId="1" nodeType="withEffect">
                                  <p:stCondLst>
                                    <p:cond delay="5300"/>
                                  </p:stCondLst>
                                  <p:childTnLst>
                                    <p:animMotion origin="layout" path="M 5.55556E-7 -1.54843E-6 L -0.55122 -1.54843E-6 " pathEditMode="relative" rAng="0" ptsTypes="AA">
                                      <p:cBhvr>
                                        <p:cTn id="25" dur="1000" fill="hold"/>
                                        <p:tgtEl>
                                          <p:spTgt spid="81929"/>
                                        </p:tgtEl>
                                        <p:attrNameLst>
                                          <p:attrName>ppt_x</p:attrName>
                                          <p:attrName>ppt_y</p:attrName>
                                        </p:attrNameLst>
                                      </p:cBhvr>
                                      <p:rCtr x="-27569" y="0"/>
                                    </p:animMotion>
                                  </p:childTnLst>
                                </p:cTn>
                              </p:par>
                              <p:par>
                                <p:cTn id="26" presetID="10" presetClass="exit" presetSubtype="0" fill="hold" grpId="2" nodeType="withEffect">
                                  <p:stCondLst>
                                    <p:cond delay="5900"/>
                                  </p:stCondLst>
                                  <p:childTnLst>
                                    <p:animEffect transition="out" filter="fade">
                                      <p:cBhvr>
                                        <p:cTn id="27" dur="500"/>
                                        <p:tgtEl>
                                          <p:spTgt spid="81929"/>
                                        </p:tgtEl>
                                      </p:cBhvr>
                                    </p:animEffect>
                                    <p:set>
                                      <p:cBhvr>
                                        <p:cTn id="28" dur="1" fill="hold">
                                          <p:stCondLst>
                                            <p:cond delay="499"/>
                                          </p:stCondLst>
                                        </p:cTn>
                                        <p:tgtEl>
                                          <p:spTgt spid="819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9" grpId="0" animBg="1"/>
      <p:bldP spid="81929" grpId="1" animBg="1"/>
      <p:bldP spid="81929" grpId="2" animBg="1"/>
      <p:bldP spid="81927" grpId="0" animBg="1"/>
      <p:bldP spid="81927" grpId="1" animBg="1"/>
      <p:bldP spid="81927" grpId="2" animBg="1"/>
      <p:bldP spid="81928" grpId="0" animBg="1"/>
      <p:bldP spid="81928" grpId="1" animBg="1"/>
      <p:bldP spid="81928"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389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8408" y="668798"/>
            <a:ext cx="3153066"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549" y="1482212"/>
            <a:ext cx="2968644" cy="23418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969681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¿Que sucedió?</a:t>
            </a:r>
            <a:endParaRPr lang="es-CO" dirty="0"/>
          </a:p>
        </p:txBody>
      </p:sp>
      <p:sp>
        <p:nvSpPr>
          <p:cNvPr id="3" name="Content Placeholder 2"/>
          <p:cNvSpPr>
            <a:spLocks noGrp="1"/>
          </p:cNvSpPr>
          <p:nvPr>
            <p:ph sz="half" idx="1"/>
          </p:nvPr>
        </p:nvSpPr>
        <p:spPr/>
        <p:txBody>
          <a:bodyPr/>
          <a:lstStyle/>
          <a:p>
            <a:r>
              <a:rPr lang="es-CO" dirty="0" smtClean="0"/>
              <a:t>Se ejecuto el flujo </a:t>
            </a:r>
            <a:r>
              <a:rPr lang="es-CO" dirty="0" err="1" smtClean="0"/>
              <a:t>Application</a:t>
            </a:r>
            <a:r>
              <a:rPr lang="es-CO" dirty="0" smtClean="0"/>
              <a:t> y se obtuvo el </a:t>
            </a:r>
            <a:r>
              <a:rPr lang="es-CO" dirty="0" err="1" smtClean="0"/>
              <a:t>access_token</a:t>
            </a:r>
            <a:endParaRPr lang="es-CO" dirty="0" smtClean="0"/>
          </a:p>
          <a:p>
            <a:endParaRPr lang="es-CO" dirty="0"/>
          </a:p>
          <a:p>
            <a:endParaRPr lang="es-CO" dirty="0"/>
          </a:p>
        </p:txBody>
      </p:sp>
      <p:sp>
        <p:nvSpPr>
          <p:cNvPr id="4" name="Content Placeholder 3"/>
          <p:cNvSpPr>
            <a:spLocks noGrp="1"/>
          </p:cNvSpPr>
          <p:nvPr>
            <p:ph sz="half" idx="2"/>
          </p:nvPr>
        </p:nvSpPr>
        <p:spPr>
          <a:xfrm>
            <a:off x="3246120" y="2628900"/>
            <a:ext cx="5897880" cy="1965723"/>
          </a:xfrm>
          <a:solidFill>
            <a:schemeClr val="tx1">
              <a:lumMod val="85000"/>
              <a:lumOff val="15000"/>
            </a:schemeClr>
          </a:solidFill>
        </p:spPr>
        <p:txBody>
          <a:bodyPr/>
          <a:lstStyle/>
          <a:p>
            <a:pPr marL="0" indent="0">
              <a:buNone/>
            </a:pPr>
            <a:r>
              <a:rPr lang="es-CO" sz="1000" dirty="0" err="1">
                <a:solidFill>
                  <a:srgbClr val="D4D4D4"/>
                </a:solidFill>
                <a:latin typeface="Consolas"/>
              </a:rPr>
              <a:t>curl</a:t>
            </a:r>
            <a:r>
              <a:rPr lang="es-CO" sz="1000" dirty="0">
                <a:solidFill>
                  <a:srgbClr val="D4D4D4"/>
                </a:solidFill>
                <a:latin typeface="Consolas"/>
              </a:rPr>
              <a:t> </a:t>
            </a:r>
            <a:r>
              <a:rPr lang="es-CO" sz="900" dirty="0">
                <a:solidFill>
                  <a:srgbClr val="CE9178"/>
                </a:solidFill>
                <a:latin typeface="Consolas"/>
              </a:rPr>
              <a:t>"https://api.apic.dev1.tbk.cl/</a:t>
            </a:r>
            <a:r>
              <a:rPr lang="es-CO" sz="900" dirty="0" err="1">
                <a:solidFill>
                  <a:srgbClr val="CE9178"/>
                </a:solidFill>
                <a:latin typeface="Consolas"/>
              </a:rPr>
              <a:t>transbank</a:t>
            </a:r>
            <a:r>
              <a:rPr lang="es-CO" sz="900" dirty="0">
                <a:solidFill>
                  <a:srgbClr val="CE9178"/>
                </a:solidFill>
                <a:latin typeface="Consolas"/>
              </a:rPr>
              <a:t>/</a:t>
            </a:r>
            <a:r>
              <a:rPr lang="es-CO" sz="900" dirty="0" err="1">
                <a:solidFill>
                  <a:srgbClr val="CE9178"/>
                </a:solidFill>
                <a:latin typeface="Consolas"/>
              </a:rPr>
              <a:t>sandbox</a:t>
            </a:r>
            <a:r>
              <a:rPr lang="es-CO" sz="900" dirty="0">
                <a:solidFill>
                  <a:srgbClr val="CE9178"/>
                </a:solidFill>
                <a:latin typeface="Consolas"/>
              </a:rPr>
              <a:t>/taller05-grupo00/oauth2/</a:t>
            </a:r>
            <a:r>
              <a:rPr lang="es-CO" sz="900" dirty="0" err="1">
                <a:solidFill>
                  <a:srgbClr val="CE9178"/>
                </a:solidFill>
                <a:latin typeface="Consolas"/>
              </a:rPr>
              <a:t>token</a:t>
            </a:r>
            <a:r>
              <a:rPr lang="es-CO" sz="900" dirty="0">
                <a:solidFill>
                  <a:srgbClr val="CE9178"/>
                </a:solidFill>
                <a:latin typeface="Consolas"/>
              </a:rPr>
              <a:t>"</a:t>
            </a:r>
            <a:r>
              <a:rPr lang="es-CO" sz="900" dirty="0">
                <a:solidFill>
                  <a:srgbClr val="D4D4D4"/>
                </a:solidFill>
                <a:latin typeface="Consolas"/>
              </a:rPr>
              <a:t> -H </a:t>
            </a:r>
            <a:r>
              <a:rPr lang="es-CO" sz="900" dirty="0">
                <a:solidFill>
                  <a:srgbClr val="CE9178"/>
                </a:solidFill>
                <a:latin typeface="Consolas"/>
              </a:rPr>
              <a:t>"</a:t>
            </a:r>
            <a:r>
              <a:rPr lang="es-CO" sz="900" dirty="0" err="1">
                <a:solidFill>
                  <a:srgbClr val="CE9178"/>
                </a:solidFill>
                <a:latin typeface="Consolas"/>
              </a:rPr>
              <a:t>Connection</a:t>
            </a:r>
            <a:r>
              <a:rPr lang="es-CO" sz="900" dirty="0">
                <a:solidFill>
                  <a:srgbClr val="CE9178"/>
                </a:solidFill>
                <a:latin typeface="Consolas"/>
              </a:rPr>
              <a:t>: </a:t>
            </a:r>
            <a:r>
              <a:rPr lang="es-CO" sz="900" dirty="0" err="1">
                <a:solidFill>
                  <a:srgbClr val="CE9178"/>
                </a:solidFill>
                <a:latin typeface="Consolas"/>
              </a:rPr>
              <a:t>keep-alive</a:t>
            </a:r>
            <a:r>
              <a:rPr lang="es-CO" sz="900" dirty="0">
                <a:solidFill>
                  <a:srgbClr val="CE9178"/>
                </a:solidFill>
                <a:latin typeface="Consolas"/>
              </a:rPr>
              <a:t>"</a:t>
            </a:r>
            <a:r>
              <a:rPr lang="es-CO" sz="900" dirty="0">
                <a:solidFill>
                  <a:srgbClr val="D4D4D4"/>
                </a:solidFill>
                <a:latin typeface="Consolas"/>
              </a:rPr>
              <a:t> -H </a:t>
            </a:r>
            <a:r>
              <a:rPr lang="es-CO" sz="900" dirty="0">
                <a:solidFill>
                  <a:srgbClr val="CE9178"/>
                </a:solidFill>
                <a:latin typeface="Consolas"/>
              </a:rPr>
              <a:t>"</a:t>
            </a:r>
            <a:r>
              <a:rPr lang="es-CO" sz="900" dirty="0" err="1">
                <a:solidFill>
                  <a:srgbClr val="CE9178"/>
                </a:solidFill>
                <a:latin typeface="Consolas"/>
              </a:rPr>
              <a:t>Accept</a:t>
            </a:r>
            <a:r>
              <a:rPr lang="es-CO" sz="900" dirty="0">
                <a:solidFill>
                  <a:srgbClr val="CE9178"/>
                </a:solidFill>
                <a:latin typeface="Consolas"/>
              </a:rPr>
              <a:t>: </a:t>
            </a:r>
            <a:r>
              <a:rPr lang="es-CO" sz="900" dirty="0" err="1">
                <a:solidFill>
                  <a:srgbClr val="CE9178"/>
                </a:solidFill>
                <a:latin typeface="Consolas"/>
              </a:rPr>
              <a:t>application</a:t>
            </a:r>
            <a:r>
              <a:rPr lang="es-CO" sz="900" dirty="0">
                <a:solidFill>
                  <a:srgbClr val="CE9178"/>
                </a:solidFill>
                <a:latin typeface="Consolas"/>
              </a:rPr>
              <a:t>/</a:t>
            </a:r>
            <a:r>
              <a:rPr lang="es-CO" sz="900" dirty="0" err="1">
                <a:solidFill>
                  <a:srgbClr val="CE9178"/>
                </a:solidFill>
                <a:latin typeface="Consolas"/>
              </a:rPr>
              <a:t>json</a:t>
            </a:r>
            <a:r>
              <a:rPr lang="es-CO" sz="900" dirty="0">
                <a:solidFill>
                  <a:srgbClr val="CE9178"/>
                </a:solidFill>
                <a:latin typeface="Consolas"/>
              </a:rPr>
              <a:t>, </a:t>
            </a:r>
            <a:r>
              <a:rPr lang="es-CO" sz="900" dirty="0" err="1">
                <a:solidFill>
                  <a:srgbClr val="CE9178"/>
                </a:solidFill>
                <a:latin typeface="Consolas"/>
              </a:rPr>
              <a:t>text</a:t>
            </a:r>
            <a:r>
              <a:rPr lang="es-CO" sz="900" dirty="0">
                <a:solidFill>
                  <a:srgbClr val="CE9178"/>
                </a:solidFill>
                <a:latin typeface="Consolas"/>
              </a:rPr>
              <a:t>/</a:t>
            </a:r>
            <a:r>
              <a:rPr lang="es-CO" sz="900" dirty="0" err="1">
                <a:solidFill>
                  <a:srgbClr val="CE9178"/>
                </a:solidFill>
                <a:latin typeface="Consolas"/>
              </a:rPr>
              <a:t>plain</a:t>
            </a:r>
            <a:r>
              <a:rPr lang="es-CO" sz="900" dirty="0">
                <a:solidFill>
                  <a:srgbClr val="CE9178"/>
                </a:solidFill>
                <a:latin typeface="Consolas"/>
              </a:rPr>
              <a:t>, */*"</a:t>
            </a:r>
            <a:r>
              <a:rPr lang="es-CO" sz="900" dirty="0">
                <a:solidFill>
                  <a:srgbClr val="D4D4D4"/>
                </a:solidFill>
                <a:latin typeface="Consolas"/>
              </a:rPr>
              <a:t> -H </a:t>
            </a:r>
            <a:r>
              <a:rPr lang="es-CO" sz="900" dirty="0">
                <a:solidFill>
                  <a:srgbClr val="CE9178"/>
                </a:solidFill>
                <a:latin typeface="Consolas"/>
              </a:rPr>
              <a:t>"</a:t>
            </a:r>
            <a:r>
              <a:rPr lang="es-CO" sz="900" dirty="0" err="1">
                <a:solidFill>
                  <a:srgbClr val="CE9178"/>
                </a:solidFill>
                <a:latin typeface="Consolas"/>
              </a:rPr>
              <a:t>Sec-Fetch-Dest</a:t>
            </a:r>
            <a:r>
              <a:rPr lang="es-CO" sz="900" dirty="0">
                <a:solidFill>
                  <a:srgbClr val="CE9178"/>
                </a:solidFill>
                <a:latin typeface="Consolas"/>
              </a:rPr>
              <a:t>: </a:t>
            </a:r>
            <a:r>
              <a:rPr lang="es-CO" sz="900" dirty="0" err="1">
                <a:solidFill>
                  <a:srgbClr val="CE9178"/>
                </a:solidFill>
                <a:latin typeface="Consolas"/>
              </a:rPr>
              <a:t>empty</a:t>
            </a:r>
            <a:r>
              <a:rPr lang="es-CO" sz="900" dirty="0">
                <a:solidFill>
                  <a:srgbClr val="CE9178"/>
                </a:solidFill>
                <a:latin typeface="Consolas"/>
              </a:rPr>
              <a:t>"</a:t>
            </a:r>
            <a:r>
              <a:rPr lang="es-CO" sz="900" dirty="0">
                <a:solidFill>
                  <a:srgbClr val="D4D4D4"/>
                </a:solidFill>
                <a:latin typeface="Consolas"/>
              </a:rPr>
              <a:t> -H </a:t>
            </a:r>
            <a:r>
              <a:rPr lang="es-CO" sz="900" dirty="0">
                <a:solidFill>
                  <a:srgbClr val="CE9178"/>
                </a:solidFill>
                <a:latin typeface="Consolas"/>
              </a:rPr>
              <a:t>"</a:t>
            </a:r>
            <a:r>
              <a:rPr lang="es-CO" sz="900" dirty="0" err="1">
                <a:solidFill>
                  <a:srgbClr val="CE9178"/>
                </a:solidFill>
                <a:latin typeface="Consolas"/>
              </a:rPr>
              <a:t>Authorization</a:t>
            </a:r>
            <a:r>
              <a:rPr lang="es-CO" sz="900" dirty="0">
                <a:solidFill>
                  <a:srgbClr val="CE9178"/>
                </a:solidFill>
                <a:latin typeface="Consolas"/>
              </a:rPr>
              <a:t>: Basic Y2E1OTBkNDE5OTlkZGUzNTBiNzU5OGI1NzBlMWZkYTM6ZTYwNGY4N2M1NjgzYzQ1NDdiNzQwYzIyNmEyNDQyZmE="</a:t>
            </a:r>
            <a:r>
              <a:rPr lang="es-CO" sz="900" dirty="0">
                <a:solidFill>
                  <a:srgbClr val="D4D4D4"/>
                </a:solidFill>
                <a:latin typeface="Consolas"/>
              </a:rPr>
              <a:t> -H </a:t>
            </a:r>
            <a:r>
              <a:rPr lang="es-CO" sz="900" dirty="0">
                <a:solidFill>
                  <a:srgbClr val="CE9178"/>
                </a:solidFill>
                <a:latin typeface="Consolas"/>
              </a:rPr>
              <a:t>"Content-</a:t>
            </a:r>
            <a:r>
              <a:rPr lang="es-CO" sz="900" dirty="0" err="1">
                <a:solidFill>
                  <a:srgbClr val="CE9178"/>
                </a:solidFill>
                <a:latin typeface="Consolas"/>
              </a:rPr>
              <a:t>Type</a:t>
            </a:r>
            <a:r>
              <a:rPr lang="es-CO" sz="900" dirty="0">
                <a:solidFill>
                  <a:srgbClr val="CE9178"/>
                </a:solidFill>
                <a:latin typeface="Consolas"/>
              </a:rPr>
              <a:t>: </a:t>
            </a:r>
            <a:r>
              <a:rPr lang="es-CO" sz="900" dirty="0" err="1">
                <a:solidFill>
                  <a:srgbClr val="CE9178"/>
                </a:solidFill>
                <a:latin typeface="Consolas"/>
              </a:rPr>
              <a:t>application</a:t>
            </a:r>
            <a:r>
              <a:rPr lang="es-CO" sz="900" dirty="0">
                <a:solidFill>
                  <a:srgbClr val="CE9178"/>
                </a:solidFill>
                <a:latin typeface="Consolas"/>
              </a:rPr>
              <a:t>/x-www-</a:t>
            </a:r>
            <a:r>
              <a:rPr lang="es-CO" sz="900" dirty="0" err="1">
                <a:solidFill>
                  <a:srgbClr val="CE9178"/>
                </a:solidFill>
                <a:latin typeface="Consolas"/>
              </a:rPr>
              <a:t>form</a:t>
            </a:r>
            <a:r>
              <a:rPr lang="es-CO" sz="900" dirty="0">
                <a:solidFill>
                  <a:srgbClr val="CE9178"/>
                </a:solidFill>
                <a:latin typeface="Consolas"/>
              </a:rPr>
              <a:t>-</a:t>
            </a:r>
            <a:r>
              <a:rPr lang="es-CO" sz="900" dirty="0" err="1">
                <a:solidFill>
                  <a:srgbClr val="CE9178"/>
                </a:solidFill>
                <a:latin typeface="Consolas"/>
              </a:rPr>
              <a:t>urlencoded</a:t>
            </a:r>
            <a:r>
              <a:rPr lang="es-CO" sz="900" dirty="0">
                <a:solidFill>
                  <a:srgbClr val="CE9178"/>
                </a:solidFill>
                <a:latin typeface="Consolas"/>
              </a:rPr>
              <a:t>"</a:t>
            </a:r>
            <a:r>
              <a:rPr lang="es-CO" sz="900" dirty="0">
                <a:solidFill>
                  <a:srgbClr val="D4D4D4"/>
                </a:solidFill>
                <a:latin typeface="Consolas"/>
              </a:rPr>
              <a:t> -H </a:t>
            </a:r>
            <a:r>
              <a:rPr lang="es-CO" sz="900" dirty="0">
                <a:solidFill>
                  <a:srgbClr val="CE9178"/>
                </a:solidFill>
                <a:latin typeface="Consolas"/>
              </a:rPr>
              <a:t>"</a:t>
            </a:r>
            <a:r>
              <a:rPr lang="es-CO" sz="900" dirty="0" err="1">
                <a:solidFill>
                  <a:srgbClr val="CE9178"/>
                </a:solidFill>
                <a:latin typeface="Consolas"/>
              </a:rPr>
              <a:t>Origin</a:t>
            </a:r>
            <a:r>
              <a:rPr lang="es-CO" sz="900" dirty="0">
                <a:solidFill>
                  <a:srgbClr val="CE9178"/>
                </a:solidFill>
                <a:latin typeface="Consolas"/>
              </a:rPr>
              <a:t>: https://apim.apic.dev1.tbk.cl"</a:t>
            </a:r>
            <a:r>
              <a:rPr lang="es-CO" sz="900" dirty="0">
                <a:solidFill>
                  <a:srgbClr val="D4D4D4"/>
                </a:solidFill>
                <a:latin typeface="Consolas"/>
              </a:rPr>
              <a:t>  --data </a:t>
            </a:r>
            <a:r>
              <a:rPr lang="es-CO" sz="900" dirty="0">
                <a:solidFill>
                  <a:srgbClr val="CE9178"/>
                </a:solidFill>
                <a:latin typeface="Consolas"/>
              </a:rPr>
              <a:t>"</a:t>
            </a:r>
            <a:r>
              <a:rPr lang="es-CO" sz="900" dirty="0" err="1">
                <a:solidFill>
                  <a:srgbClr val="CE9178"/>
                </a:solidFill>
                <a:latin typeface="Consolas"/>
              </a:rPr>
              <a:t>grant_type</a:t>
            </a:r>
            <a:r>
              <a:rPr lang="es-CO" sz="900" dirty="0">
                <a:solidFill>
                  <a:srgbClr val="CE9178"/>
                </a:solidFill>
                <a:latin typeface="Consolas"/>
              </a:rPr>
              <a:t>=</a:t>
            </a:r>
            <a:r>
              <a:rPr lang="es-CO" sz="900" dirty="0" err="1">
                <a:solidFill>
                  <a:srgbClr val="CE9178"/>
                </a:solidFill>
                <a:latin typeface="Consolas"/>
              </a:rPr>
              <a:t>client_credentials</a:t>
            </a:r>
            <a:r>
              <a:rPr lang="es-CO" sz="900" dirty="0">
                <a:solidFill>
                  <a:srgbClr val="CE9178"/>
                </a:solidFill>
                <a:latin typeface="Consolas"/>
              </a:rPr>
              <a:t>^&amp;</a:t>
            </a:r>
            <a:r>
              <a:rPr lang="es-CO" sz="900" dirty="0" err="1">
                <a:solidFill>
                  <a:srgbClr val="CE9178"/>
                </a:solidFill>
                <a:latin typeface="Consolas"/>
              </a:rPr>
              <a:t>scope</a:t>
            </a:r>
            <a:r>
              <a:rPr lang="es-CO" sz="900" dirty="0">
                <a:solidFill>
                  <a:srgbClr val="CE9178"/>
                </a:solidFill>
                <a:latin typeface="Consolas"/>
              </a:rPr>
              <a:t>=</a:t>
            </a:r>
            <a:r>
              <a:rPr lang="es-CO" sz="900" dirty="0" err="1">
                <a:solidFill>
                  <a:srgbClr val="CE9178"/>
                </a:solidFill>
                <a:latin typeface="Consolas"/>
              </a:rPr>
              <a:t>comercios-infoPublica:read:app</a:t>
            </a:r>
            <a:r>
              <a:rPr lang="es-CO" sz="900" dirty="0">
                <a:solidFill>
                  <a:srgbClr val="CE9178"/>
                </a:solidFill>
                <a:latin typeface="Consolas"/>
              </a:rPr>
              <a:t> </a:t>
            </a:r>
            <a:r>
              <a:rPr lang="es-CO" sz="900" dirty="0" err="1">
                <a:solidFill>
                  <a:srgbClr val="CE9178"/>
                </a:solidFill>
                <a:latin typeface="Consolas"/>
              </a:rPr>
              <a:t>usuarios-infoPublica:read:app</a:t>
            </a:r>
            <a:r>
              <a:rPr lang="es-CO" sz="900" dirty="0">
                <a:solidFill>
                  <a:srgbClr val="CE9178"/>
                </a:solidFill>
                <a:latin typeface="Consolas"/>
              </a:rPr>
              <a:t>"</a:t>
            </a:r>
            <a:r>
              <a:rPr lang="es-CO" sz="900" dirty="0">
                <a:solidFill>
                  <a:srgbClr val="D4D4D4"/>
                </a:solidFill>
                <a:latin typeface="Consolas"/>
              </a:rPr>
              <a:t> --</a:t>
            </a:r>
            <a:r>
              <a:rPr lang="es-CO" sz="900" dirty="0" err="1">
                <a:solidFill>
                  <a:srgbClr val="D4D4D4"/>
                </a:solidFill>
                <a:latin typeface="Consolas"/>
              </a:rPr>
              <a:t>insecure</a:t>
            </a:r>
            <a:endParaRPr lang="es-CO" sz="900" dirty="0">
              <a:solidFill>
                <a:srgbClr val="D4D4D4"/>
              </a:solidFill>
              <a:latin typeface="Consolas"/>
            </a:endParaRPr>
          </a:p>
          <a:p>
            <a:pPr marL="0" indent="0">
              <a:buNone/>
            </a:pPr>
            <a:endParaRPr lang="es-CO" sz="10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77" y="2628900"/>
            <a:ext cx="2477881" cy="187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74" y="1457325"/>
            <a:ext cx="5708987" cy="108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7346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Invocación al recurso</a:t>
            </a:r>
            <a:endParaRPr lang="es-CO" dirty="0"/>
          </a:p>
        </p:txBody>
      </p:sp>
      <p:sp>
        <p:nvSpPr>
          <p:cNvPr id="4" name="Content Placeholder 3"/>
          <p:cNvSpPr>
            <a:spLocks noGrp="1"/>
          </p:cNvSpPr>
          <p:nvPr>
            <p:ph sz="half" idx="2"/>
          </p:nvPr>
        </p:nvSpPr>
        <p:spPr>
          <a:xfrm>
            <a:off x="2133600" y="652130"/>
            <a:ext cx="6776484" cy="3942493"/>
          </a:xfrm>
        </p:spPr>
        <p:txBody>
          <a:bodyPr/>
          <a:lstStyle/>
          <a:p>
            <a:r>
              <a:rPr lang="es-CO" sz="1800" dirty="0" smtClean="0"/>
              <a:t>El recurso se puede invocar, pero en este caso el </a:t>
            </a:r>
            <a:r>
              <a:rPr lang="es-CO" sz="1800" dirty="0" err="1" smtClean="0"/>
              <a:t>request</a:t>
            </a:r>
            <a:r>
              <a:rPr lang="es-CO" sz="1800" dirty="0" smtClean="0"/>
              <a:t> es:</a:t>
            </a:r>
          </a:p>
          <a:p>
            <a:endParaRPr lang="es-CO" dirty="0"/>
          </a:p>
        </p:txBody>
      </p:sp>
      <p:pic>
        <p:nvPicPr>
          <p:cNvPr id="1843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65983" y="705803"/>
            <a:ext cx="1602637" cy="394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198" y="1005840"/>
            <a:ext cx="6832983" cy="406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ular Callout 4"/>
          <p:cNvSpPr/>
          <p:nvPr/>
        </p:nvSpPr>
        <p:spPr>
          <a:xfrm>
            <a:off x="6507480" y="2476500"/>
            <a:ext cx="2377440" cy="807720"/>
          </a:xfrm>
          <a:prstGeom prst="wedgeRectCallout">
            <a:avLst>
              <a:gd name="adj1" fmla="val -34207"/>
              <a:gd name="adj2" fmla="val 67217"/>
            </a:avLst>
          </a:prstGeom>
          <a:solidFill>
            <a:schemeClr val="accent1">
              <a:lumMod val="20000"/>
              <a:lumOff val="80000"/>
            </a:schemeClr>
          </a:solidFill>
          <a:ln>
            <a:solidFill>
              <a:schemeClr val="bg1"/>
            </a:solidFill>
          </a:ln>
        </p:spPr>
        <p:txBody>
          <a:bodyPr rtlCol="0" anchor="ctr">
            <a:noAutofit/>
          </a:bodyPr>
          <a:lstStyle/>
          <a:p>
            <a:pPr marL="171450" indent="-171450" algn="l">
              <a:buFont typeface="Wingdings" panose="05000000000000000000" pitchFamily="2" charset="2"/>
              <a:buChar char="§"/>
            </a:pPr>
            <a:r>
              <a:rPr lang="es-CO" sz="1000" dirty="0" smtClean="0">
                <a:latin typeface="Calibri" panose="020F0502020204030204" pitchFamily="34" charset="0"/>
                <a:cs typeface="Calibri" panose="020F0502020204030204" pitchFamily="34" charset="0"/>
              </a:rPr>
              <a:t>No se envía el </a:t>
            </a:r>
            <a:r>
              <a:rPr lang="es-CO" sz="1000" dirty="0" err="1" smtClean="0">
                <a:latin typeface="Calibri" panose="020F0502020204030204" pitchFamily="34" charset="0"/>
                <a:cs typeface="Calibri" panose="020F0502020204030204" pitchFamily="34" charset="0"/>
              </a:rPr>
              <a:t>Header</a:t>
            </a:r>
            <a:r>
              <a:rPr lang="es-CO" sz="1000" dirty="0" smtClean="0">
                <a:latin typeface="Calibri" panose="020F0502020204030204" pitchFamily="34" charset="0"/>
                <a:cs typeface="Calibri" panose="020F0502020204030204" pitchFamily="34" charset="0"/>
              </a:rPr>
              <a:t> del </a:t>
            </a:r>
            <a:r>
              <a:rPr lang="es-CO" sz="1000" dirty="0" err="1" smtClean="0">
                <a:latin typeface="Calibri" panose="020F0502020204030204" pitchFamily="34" charset="0"/>
                <a:cs typeface="Calibri" panose="020F0502020204030204" pitchFamily="34" charset="0"/>
              </a:rPr>
              <a:t>APIkey</a:t>
            </a:r>
            <a:endParaRPr lang="es-CO" sz="1000" dirty="0" smtClean="0">
              <a:latin typeface="Calibri" panose="020F0502020204030204" pitchFamily="34" charset="0"/>
              <a:cs typeface="Calibri" panose="020F0502020204030204" pitchFamily="34" charset="0"/>
            </a:endParaRPr>
          </a:p>
          <a:p>
            <a:pPr marL="171450" indent="-171450" algn="l">
              <a:buFont typeface="Wingdings" panose="05000000000000000000" pitchFamily="2" charset="2"/>
              <a:buChar char="§"/>
            </a:pPr>
            <a:r>
              <a:rPr lang="es-CO" sz="1000" dirty="0" smtClean="0">
                <a:latin typeface="Calibri" panose="020F0502020204030204" pitchFamily="34" charset="0"/>
                <a:cs typeface="Calibri" panose="020F0502020204030204" pitchFamily="34" charset="0"/>
              </a:rPr>
              <a:t>Se utiliza el </a:t>
            </a:r>
            <a:r>
              <a:rPr lang="es-CO" sz="1000" dirty="0" err="1" smtClean="0">
                <a:latin typeface="Calibri" panose="020F0502020204030204" pitchFamily="34" charset="0"/>
                <a:cs typeface="Calibri" panose="020F0502020204030204" pitchFamily="34" charset="0"/>
              </a:rPr>
              <a:t>access</a:t>
            </a:r>
            <a:r>
              <a:rPr lang="es-CO" sz="1000" dirty="0" smtClean="0">
                <a:latin typeface="Calibri" panose="020F0502020204030204" pitchFamily="34" charset="0"/>
                <a:cs typeface="Calibri" panose="020F0502020204030204" pitchFamily="34" charset="0"/>
              </a:rPr>
              <a:t> </a:t>
            </a:r>
            <a:r>
              <a:rPr lang="es-CO" sz="1000" dirty="0" err="1" smtClean="0">
                <a:latin typeface="Calibri" panose="020F0502020204030204" pitchFamily="34" charset="0"/>
                <a:cs typeface="Calibri" panose="020F0502020204030204" pitchFamily="34" charset="0"/>
              </a:rPr>
              <a:t>token</a:t>
            </a:r>
            <a:r>
              <a:rPr lang="es-CO" sz="1000" dirty="0" smtClean="0">
                <a:latin typeface="Calibri" panose="020F0502020204030204" pitchFamily="34" charset="0"/>
                <a:cs typeface="Calibri" panose="020F0502020204030204" pitchFamily="34" charset="0"/>
              </a:rPr>
              <a:t> en un </a:t>
            </a:r>
            <a:r>
              <a:rPr lang="es-CO" sz="1000" dirty="0" err="1" smtClean="0">
                <a:latin typeface="Calibri" panose="020F0502020204030204" pitchFamily="34" charset="0"/>
                <a:cs typeface="Calibri" panose="020F0502020204030204" pitchFamily="34" charset="0"/>
              </a:rPr>
              <a:t>Autorization</a:t>
            </a:r>
            <a:r>
              <a:rPr lang="es-CO" sz="1000" dirty="0" smtClean="0">
                <a:latin typeface="Calibri" panose="020F0502020204030204" pitchFamily="34" charset="0"/>
                <a:cs typeface="Calibri" panose="020F0502020204030204" pitchFamily="34" charset="0"/>
              </a:rPr>
              <a:t> tipo </a:t>
            </a:r>
            <a:r>
              <a:rPr lang="es-CO" sz="1000" dirty="0" err="1" smtClean="0">
                <a:latin typeface="Calibri" panose="020F0502020204030204" pitchFamily="34" charset="0"/>
                <a:cs typeface="Calibri" panose="020F0502020204030204" pitchFamily="34" charset="0"/>
              </a:rPr>
              <a:t>Bearer</a:t>
            </a:r>
            <a:endParaRPr lang="es-CO"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2222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Versiones</a:t>
            </a:r>
            <a:endParaRPr lang="es-CO" dirty="0"/>
          </a:p>
        </p:txBody>
      </p:sp>
      <p:sp>
        <p:nvSpPr>
          <p:cNvPr id="3" name="Content Placeholder 2"/>
          <p:cNvSpPr>
            <a:spLocks noGrp="1"/>
          </p:cNvSpPr>
          <p:nvPr>
            <p:ph idx="1"/>
          </p:nvPr>
        </p:nvSpPr>
        <p:spPr/>
        <p:txBody>
          <a:bodyPr/>
          <a:lstStyle/>
          <a:p>
            <a:r>
              <a:rPr lang="es-CO" dirty="0" smtClean="0"/>
              <a:t>Actualmente en ambiente </a:t>
            </a:r>
            <a:r>
              <a:rPr lang="es-CO" dirty="0" err="1" smtClean="0"/>
              <a:t>sandbox</a:t>
            </a:r>
            <a:r>
              <a:rPr lang="es-CO" dirty="0" smtClean="0"/>
              <a:t> se pueden invocar las dos versiones</a:t>
            </a:r>
          </a:p>
          <a:p>
            <a:r>
              <a:rPr lang="es-CO" dirty="0" smtClean="0"/>
              <a:t>En ambientes Productivos se requiere que se mantenga solo un servicio publicado</a:t>
            </a:r>
          </a:p>
          <a:p>
            <a:pPr lvl="1"/>
            <a:r>
              <a:rPr lang="es-CO" dirty="0" smtClean="0"/>
              <a:t>Funcionalidad de </a:t>
            </a:r>
            <a:r>
              <a:rPr lang="es-CO" b="1" dirty="0" err="1" smtClean="0"/>
              <a:t>supersede</a:t>
            </a:r>
            <a:endParaRPr lang="es-CO" b="1" dirty="0" smtClean="0"/>
          </a:p>
          <a:p>
            <a:pPr lvl="1"/>
            <a:r>
              <a:rPr lang="es-CO" dirty="0" smtClean="0"/>
              <a:t>Permite que una nueva versión asuma los consumidores de la versión a ser reemplazada</a:t>
            </a:r>
          </a:p>
          <a:p>
            <a:pPr lvl="1"/>
            <a:r>
              <a:rPr lang="es-CO" dirty="0" smtClean="0"/>
              <a:t>Se deben migrar los planes</a:t>
            </a:r>
          </a:p>
          <a:p>
            <a:pPr lvl="1"/>
            <a:r>
              <a:rPr lang="es-CO" dirty="0" smtClean="0"/>
              <a:t>Finalmente el nuevo </a:t>
            </a:r>
          </a:p>
          <a:p>
            <a:pPr marL="457200" lvl="1" indent="0">
              <a:buNone/>
            </a:pPr>
            <a:r>
              <a:rPr lang="es-CO" dirty="0" smtClean="0"/>
              <a:t>producto queda publicado y el </a:t>
            </a:r>
          </a:p>
          <a:p>
            <a:pPr marL="457200" lvl="1" indent="0">
              <a:buNone/>
            </a:pPr>
            <a:r>
              <a:rPr lang="es-CO" dirty="0" smtClean="0"/>
              <a:t>anterior deprecado</a:t>
            </a:r>
            <a:endParaRPr lang="es-CO" dirty="0"/>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8580" y="2487622"/>
            <a:ext cx="5183187" cy="241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3540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Resumen Taller</a:t>
            </a:r>
            <a:endParaRPr lang="es-CO" dirty="0"/>
          </a:p>
        </p:txBody>
      </p:sp>
      <p:sp>
        <p:nvSpPr>
          <p:cNvPr id="3" name="Content Placeholder 2"/>
          <p:cNvSpPr>
            <a:spLocks noGrp="1"/>
          </p:cNvSpPr>
          <p:nvPr>
            <p:ph idx="1"/>
          </p:nvPr>
        </p:nvSpPr>
        <p:spPr/>
        <p:txBody>
          <a:bodyPr/>
          <a:lstStyle/>
          <a:p>
            <a:r>
              <a:rPr lang="es-CO" dirty="0" smtClean="0"/>
              <a:t>Se creó una versión del API REST.</a:t>
            </a:r>
          </a:p>
          <a:p>
            <a:pPr lvl="1"/>
            <a:r>
              <a:rPr lang="es-CO" dirty="0" smtClean="0"/>
              <a:t>Se logra entender que la plataforma ofrece la creación de nueva versión que permite tener configuraciones diferentes para el mismo API</a:t>
            </a:r>
          </a:p>
          <a:p>
            <a:r>
              <a:rPr lang="es-CO" dirty="0" smtClean="0"/>
              <a:t>Se creo una implementación de </a:t>
            </a:r>
            <a:r>
              <a:rPr lang="es-CO" dirty="0" err="1" smtClean="0"/>
              <a:t>OAuth</a:t>
            </a:r>
            <a:r>
              <a:rPr lang="es-CO" dirty="0" smtClean="0"/>
              <a:t> que sirve como </a:t>
            </a:r>
            <a:r>
              <a:rPr lang="es-CO" dirty="0" err="1" smtClean="0"/>
              <a:t>proveedr</a:t>
            </a:r>
            <a:r>
              <a:rPr lang="es-CO" dirty="0" smtClean="0"/>
              <a:t> seleccionable para los API que necesiten control de este tipo</a:t>
            </a:r>
          </a:p>
          <a:p>
            <a:r>
              <a:rPr lang="es-CO" dirty="0" smtClean="0"/>
              <a:t>En la nueva versión del API se modificó la configuración de definición de seguridad para indicar que se requiere control por </a:t>
            </a:r>
            <a:r>
              <a:rPr lang="es-CO" dirty="0" err="1" smtClean="0"/>
              <a:t>OAuth</a:t>
            </a:r>
            <a:endParaRPr lang="es-CO" dirty="0" smtClean="0"/>
          </a:p>
          <a:p>
            <a:pPr lvl="1"/>
            <a:r>
              <a:rPr lang="es-CO" dirty="0" smtClean="0"/>
              <a:t>Se realizó la configuración utilizando el proveedor recién creado</a:t>
            </a:r>
          </a:p>
          <a:p>
            <a:r>
              <a:rPr lang="es-CO" dirty="0" smtClean="0"/>
              <a:t>Se utilizó la herramienta interna de pruebas</a:t>
            </a:r>
          </a:p>
          <a:p>
            <a:pPr lvl="1"/>
            <a:r>
              <a:rPr lang="es-CO" dirty="0" smtClean="0"/>
              <a:t>Se evaluó el comportamiento del servicio con protección OAUTH</a:t>
            </a:r>
          </a:p>
          <a:p>
            <a:pPr lvl="1"/>
            <a:r>
              <a:rPr lang="es-CO" dirty="0" smtClean="0"/>
              <a:t>Se logró un análisis del trafico interno para obtener el </a:t>
            </a:r>
            <a:r>
              <a:rPr lang="es-CO" dirty="0" err="1" smtClean="0"/>
              <a:t>access</a:t>
            </a:r>
            <a:r>
              <a:rPr lang="es-CO" dirty="0" smtClean="0"/>
              <a:t> </a:t>
            </a:r>
            <a:r>
              <a:rPr lang="es-CO" dirty="0" err="1" smtClean="0"/>
              <a:t>token</a:t>
            </a:r>
            <a:r>
              <a:rPr lang="es-CO" dirty="0" smtClean="0"/>
              <a:t> </a:t>
            </a:r>
            <a:r>
              <a:rPr lang="es-CO" dirty="0"/>
              <a:t> </a:t>
            </a:r>
            <a:r>
              <a:rPr lang="es-CO" dirty="0" smtClean="0"/>
              <a:t>y para realizar la nueva invocación</a:t>
            </a:r>
          </a:p>
        </p:txBody>
      </p:sp>
    </p:spTree>
    <p:extLst>
      <p:ext uri="{BB962C8B-B14F-4D97-AF65-F5344CB8AC3E}">
        <p14:creationId xmlns:p14="http://schemas.microsoft.com/office/powerpoint/2010/main" val="35431016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smtClean="0"/>
              <a:t>Taller 06 Integración servicios SOAP</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33473736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Se adiciona un servicio </a:t>
            </a:r>
            <a:r>
              <a:rPr lang="es-CO" dirty="0" err="1" smtClean="0"/>
              <a:t>AbonoBase</a:t>
            </a:r>
            <a:r>
              <a:rPr lang="es-CO" dirty="0" smtClean="0"/>
              <a:t>/</a:t>
            </a:r>
            <a:r>
              <a:rPr lang="es-CO" dirty="0" err="1" smtClean="0"/>
              <a:t>Swagger</a:t>
            </a:r>
            <a:endParaRPr lang="es-CO" dirty="0"/>
          </a:p>
        </p:txBody>
      </p:sp>
      <p:sp>
        <p:nvSpPr>
          <p:cNvPr id="3" name="Content Placeholder 2"/>
          <p:cNvSpPr>
            <a:spLocks noGrp="1"/>
          </p:cNvSpPr>
          <p:nvPr>
            <p:ph idx="1"/>
          </p:nvPr>
        </p:nvSpPr>
        <p:spPr/>
        <p:txBody>
          <a:bodyPr/>
          <a:lstStyle/>
          <a:p>
            <a:r>
              <a:rPr lang="es-CO" dirty="0" smtClean="0"/>
              <a:t>Se utilizará la funcionalidad de integración de servicio SOAP</a:t>
            </a:r>
          </a:p>
          <a:p>
            <a:r>
              <a:rPr lang="es-CO" dirty="0" smtClean="0"/>
              <a:t>Se inicia cargando un </a:t>
            </a:r>
            <a:r>
              <a:rPr lang="es-CO" dirty="0" err="1" smtClean="0"/>
              <a:t>swagger</a:t>
            </a:r>
            <a:r>
              <a:rPr lang="es-CO" dirty="0" smtClean="0"/>
              <a:t> completo sin ensamblaje: </a:t>
            </a:r>
            <a:r>
              <a:rPr lang="es-CO" b="1" dirty="0" smtClean="0">
                <a:latin typeface="Abel" panose="02000506030000020004" pitchFamily="2" charset="0"/>
              </a:rPr>
              <a:t>Taller-05-AbonosBase</a:t>
            </a:r>
          </a:p>
          <a:p>
            <a:r>
              <a:rPr lang="es-CO" dirty="0" smtClean="0"/>
              <a:t>Modifique el base </a:t>
            </a:r>
            <a:r>
              <a:rPr lang="es-CO" dirty="0" err="1" smtClean="0"/>
              <a:t>Path</a:t>
            </a:r>
            <a:r>
              <a:rPr lang="es-CO" dirty="0" smtClean="0"/>
              <a:t>: /</a:t>
            </a:r>
            <a:r>
              <a:rPr lang="es-CO" dirty="0" err="1" smtClean="0"/>
              <a:t>grupoxx</a:t>
            </a:r>
            <a:r>
              <a:rPr lang="es-CO" dirty="0" smtClean="0"/>
              <a:t> </a:t>
            </a:r>
          </a:p>
          <a:p>
            <a:endParaRPr lang="es-CO" dirty="0"/>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 y="1782916"/>
            <a:ext cx="4863465" cy="3270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401" y="2214098"/>
            <a:ext cx="4606489" cy="27371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85330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Selección de Operación</a:t>
            </a:r>
            <a:endParaRPr lang="es-CO" dirty="0"/>
          </a:p>
        </p:txBody>
      </p:sp>
      <p:sp>
        <p:nvSpPr>
          <p:cNvPr id="3" name="Content Placeholder 2"/>
          <p:cNvSpPr>
            <a:spLocks noGrp="1"/>
          </p:cNvSpPr>
          <p:nvPr>
            <p:ph idx="1"/>
          </p:nvPr>
        </p:nvSpPr>
        <p:spPr/>
        <p:txBody>
          <a:bodyPr/>
          <a:lstStyle/>
          <a:p>
            <a:r>
              <a:rPr lang="es-CO" dirty="0" smtClean="0"/>
              <a:t>El API seleccionado tiene varias operaciones con mensajería compleja, solo se utilizará la operación </a:t>
            </a:r>
            <a:r>
              <a:rPr lang="es-CO" b="1" dirty="0" smtClean="0"/>
              <a:t>abonos/por-cuentas</a:t>
            </a:r>
            <a:endParaRPr lang="es-CO" b="1"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723" y="1831657"/>
            <a:ext cx="5400675" cy="1457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3680460" y="2392680"/>
            <a:ext cx="1722120" cy="33528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725511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GET </a:t>
            </a:r>
            <a:r>
              <a:rPr lang="es-CO" b="0" dirty="0">
                <a:effectLst/>
              </a:rPr>
              <a:t>/abonos/por-cuentas</a:t>
            </a:r>
            <a:endParaRPr lang="es-CO" dirty="0"/>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5403" y="654050"/>
            <a:ext cx="8431293"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03527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Definir Target Service</a:t>
            </a:r>
            <a:endParaRPr lang="es-CO" dirty="0"/>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830" y="777016"/>
            <a:ext cx="5078730" cy="13583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12" y="1287778"/>
            <a:ext cx="3409200" cy="35201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1732" y="1681161"/>
            <a:ext cx="1526008" cy="2733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30299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Definir Target Service</a:t>
            </a:r>
            <a:endParaRPr lang="es-CO" dirty="0"/>
          </a:p>
        </p:txBody>
      </p:sp>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14" y="1074419"/>
            <a:ext cx="3075295" cy="38504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
          </p:nvPr>
        </p:nvSpPr>
        <p:spPr>
          <a:xfrm>
            <a:off x="323850" y="654537"/>
            <a:ext cx="7425690" cy="656103"/>
          </a:xfrm>
        </p:spPr>
        <p:txBody>
          <a:bodyPr/>
          <a:lstStyle/>
          <a:p>
            <a:endParaRPr lang="es-CO" dirty="0"/>
          </a:p>
        </p:txBody>
      </p:sp>
      <p:pic>
        <p:nvPicPr>
          <p:cNvPr id="235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245" y="1183717"/>
            <a:ext cx="3138588" cy="36318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V="1">
            <a:off x="3437999" y="2047158"/>
            <a:ext cx="1021080" cy="1905000"/>
          </a:xfrm>
          <a:prstGeom prst="straightConnector1">
            <a:avLst/>
          </a:prstGeom>
          <a:ln w="12700">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2355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1500" y="2571040"/>
            <a:ext cx="4551680" cy="12589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811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Revisión de API generada</a:t>
            </a:r>
            <a:endParaRPr lang="es-CO" dirty="0"/>
          </a:p>
        </p:txBody>
      </p:sp>
      <p:pic>
        <p:nvPicPr>
          <p:cNvPr id="399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1761" y="654050"/>
            <a:ext cx="5578578"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0058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Mapa inicial</a:t>
            </a:r>
            <a:endParaRPr lang="es-CO" dirty="0"/>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7751" y="715010"/>
            <a:ext cx="5033029" cy="28321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679258"/>
            <a:ext cx="3438525" cy="1419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038" y="2811780"/>
            <a:ext cx="2295525" cy="2095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726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fade">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fade">
                                      <p:cBhvr>
                                        <p:cTn id="12"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393" y="777916"/>
            <a:ext cx="4939287" cy="23811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876919"/>
            <a:ext cx="4570095" cy="2829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4706303"/>
            <a:ext cx="8298180" cy="369332"/>
          </a:xfrm>
          <a:prstGeom prst="rect">
            <a:avLst/>
          </a:prstGeom>
        </p:spPr>
        <p:txBody>
          <a:bodyPr wrap="square">
            <a:spAutoFit/>
          </a:bodyPr>
          <a:lstStyle/>
          <a:p>
            <a:pPr algn="l"/>
            <a:r>
              <a:rPr lang="es-CO" dirty="0">
                <a:latin typeface="Abel" panose="02000506030000020004" pitchFamily="2" charset="0"/>
              </a:rPr>
              <a:t>https://microcks.vc-soft.com:8080/soap/AbonoSOAP_HTTP_Binding+Mock/0.007</a:t>
            </a:r>
          </a:p>
        </p:txBody>
      </p:sp>
    </p:spTree>
    <p:extLst>
      <p:ext uri="{BB962C8B-B14F-4D97-AF65-F5344CB8AC3E}">
        <p14:creationId xmlns:p14="http://schemas.microsoft.com/office/powerpoint/2010/main" val="68729629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Mapa respuesta</a:t>
            </a:r>
            <a:endParaRPr lang="es-CO" dirty="0"/>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7063" y="654050"/>
            <a:ext cx="5600357" cy="2796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820" y="1403985"/>
            <a:ext cx="2368867" cy="19351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5539740" y="944880"/>
            <a:ext cx="655320" cy="54102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700" y="3082898"/>
            <a:ext cx="4629150" cy="1706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6808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5051" y="654050"/>
            <a:ext cx="7411997"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0875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Test: Realice el </a:t>
            </a:r>
            <a:r>
              <a:rPr lang="es-CO" dirty="0" err="1" smtClean="0"/>
              <a:t>invoke</a:t>
            </a:r>
            <a:r>
              <a:rPr lang="es-CO" dirty="0" smtClean="0"/>
              <a:t> de pruebas</a:t>
            </a:r>
            <a:endParaRPr lang="es-CO" dirty="0"/>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6549" y="654050"/>
            <a:ext cx="4869002"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2019300" y="2842260"/>
            <a:ext cx="1645920" cy="2110740"/>
          </a:xfrm>
          <a:prstGeom prst="roundRect">
            <a:avLst>
              <a:gd name="adj" fmla="val 5093"/>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2762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Resumen Taller</a:t>
            </a:r>
            <a:endParaRPr lang="es-CO" dirty="0"/>
          </a:p>
        </p:txBody>
      </p:sp>
      <p:sp>
        <p:nvSpPr>
          <p:cNvPr id="3" name="Content Placeholder 2"/>
          <p:cNvSpPr>
            <a:spLocks noGrp="1"/>
          </p:cNvSpPr>
          <p:nvPr>
            <p:ph idx="1"/>
          </p:nvPr>
        </p:nvSpPr>
        <p:spPr/>
        <p:txBody>
          <a:bodyPr/>
          <a:lstStyle/>
          <a:p>
            <a:r>
              <a:rPr lang="es-CO" dirty="0" smtClean="0"/>
              <a:t>Se definió un escenario donde el proveedor del API es un servicio SOAP </a:t>
            </a:r>
          </a:p>
          <a:p>
            <a:r>
              <a:rPr lang="es-CO" dirty="0" smtClean="0"/>
              <a:t>Se cargó un </a:t>
            </a:r>
            <a:r>
              <a:rPr lang="es-CO" dirty="0" err="1" smtClean="0"/>
              <a:t>Swagger</a:t>
            </a:r>
            <a:r>
              <a:rPr lang="es-CO" dirty="0" smtClean="0"/>
              <a:t> complejo que incluye definiciones de modelo de mensajería definidas para la organización</a:t>
            </a:r>
          </a:p>
          <a:p>
            <a:r>
              <a:rPr lang="es-CO" dirty="0" smtClean="0"/>
              <a:t>Se definió el proveedor utilizando “Target Service”</a:t>
            </a:r>
          </a:p>
          <a:p>
            <a:pPr lvl="1"/>
            <a:r>
              <a:rPr lang="es-CO" dirty="0" smtClean="0"/>
              <a:t>Se utilizó el mecanismo de construcción acelerada de target Service</a:t>
            </a:r>
          </a:p>
          <a:p>
            <a:pPr lvl="1"/>
            <a:r>
              <a:rPr lang="es-CO" dirty="0" smtClean="0"/>
              <a:t>Se utilizaron los </a:t>
            </a:r>
            <a:r>
              <a:rPr lang="es-CO" dirty="0" err="1" smtClean="0"/>
              <a:t>maps</a:t>
            </a:r>
            <a:r>
              <a:rPr lang="es-CO" dirty="0" smtClean="0"/>
              <a:t> planteados por la implementación base de target Service</a:t>
            </a:r>
          </a:p>
          <a:p>
            <a:pPr lvl="1"/>
            <a:r>
              <a:rPr lang="es-CO" dirty="0" smtClean="0"/>
              <a:t>Se realizó un mapeo de entidades con multiplicidad (listas)</a:t>
            </a:r>
          </a:p>
          <a:p>
            <a:r>
              <a:rPr lang="es-CO" dirty="0" smtClean="0"/>
              <a:t>Se utilizó un servicio de </a:t>
            </a:r>
            <a:r>
              <a:rPr lang="es-CO" dirty="0" err="1" smtClean="0"/>
              <a:t>Mock</a:t>
            </a:r>
            <a:r>
              <a:rPr lang="es-CO" dirty="0" smtClean="0"/>
              <a:t> SOAP</a:t>
            </a:r>
          </a:p>
          <a:p>
            <a:pPr lvl="1"/>
            <a:r>
              <a:rPr lang="es-CO" dirty="0" smtClean="0"/>
              <a:t>Se utiliza la plataforma </a:t>
            </a:r>
            <a:r>
              <a:rPr lang="es-CO" dirty="0" err="1" smtClean="0"/>
              <a:t>Mock</a:t>
            </a:r>
            <a:r>
              <a:rPr lang="es-CO" dirty="0" smtClean="0"/>
              <a:t> </a:t>
            </a:r>
            <a:r>
              <a:rPr lang="es-CO" dirty="0" err="1" smtClean="0"/>
              <a:t>Microcks</a:t>
            </a:r>
            <a:r>
              <a:rPr lang="es-CO" dirty="0" smtClean="0"/>
              <a:t> en una instalación en ambiente VCSOFT</a:t>
            </a:r>
          </a:p>
          <a:p>
            <a:r>
              <a:rPr lang="es-CO" dirty="0" smtClean="0"/>
              <a:t>Se realizó una prueba de ejecución correcta contra la plataforma de </a:t>
            </a:r>
            <a:r>
              <a:rPr lang="es-CO" dirty="0" err="1" smtClean="0"/>
              <a:t>mock</a:t>
            </a:r>
            <a:endParaRPr lang="es-CO" dirty="0" smtClean="0"/>
          </a:p>
        </p:txBody>
      </p:sp>
    </p:spTree>
    <p:extLst>
      <p:ext uri="{BB962C8B-B14F-4D97-AF65-F5344CB8AC3E}">
        <p14:creationId xmlns:p14="http://schemas.microsoft.com/office/powerpoint/2010/main" val="198296088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smtClean="0"/>
              <a:t>Taller 07</a:t>
            </a:r>
            <a:br>
              <a:rPr lang="es-CO" dirty="0" smtClean="0"/>
            </a:br>
            <a:r>
              <a:rPr lang="es-CO" dirty="0" smtClean="0"/>
              <a:t>Publicación Producto</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407905495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Publicar Productos</a:t>
            </a:r>
            <a:endParaRPr lang="es-CO" dirty="0"/>
          </a:p>
        </p:txBody>
      </p:sp>
      <p:sp>
        <p:nvSpPr>
          <p:cNvPr id="3" name="Content Placeholder 2"/>
          <p:cNvSpPr>
            <a:spLocks noGrp="1"/>
          </p:cNvSpPr>
          <p:nvPr>
            <p:ph idx="1"/>
          </p:nvPr>
        </p:nvSpPr>
        <p:spPr/>
        <p:txBody>
          <a:bodyPr/>
          <a:lstStyle/>
          <a:p>
            <a:r>
              <a:rPr lang="es-CO" dirty="0" smtClean="0"/>
              <a:t>Se requiere publicar los siguientes APIs en un producto:</a:t>
            </a:r>
          </a:p>
          <a:p>
            <a:endParaRPr lang="es-CO" dirty="0"/>
          </a:p>
          <a:p>
            <a:endParaRPr lang="es-CO" dirty="0" smtClean="0"/>
          </a:p>
          <a:p>
            <a:endParaRPr lang="es-CO" dirty="0"/>
          </a:p>
          <a:p>
            <a:endParaRPr lang="es-CO" dirty="0" smtClean="0"/>
          </a:p>
          <a:p>
            <a:endParaRPr lang="es-CO" dirty="0"/>
          </a:p>
          <a:p>
            <a:r>
              <a:rPr lang="es-CO" dirty="0" smtClean="0"/>
              <a:t>Nombre producto</a:t>
            </a:r>
          </a:p>
          <a:p>
            <a:pPr lvl="1"/>
            <a:r>
              <a:rPr lang="es-CO" dirty="0" smtClean="0"/>
              <a:t>Taller-07-xx-Producto</a:t>
            </a:r>
          </a:p>
          <a:p>
            <a:endParaRPr lang="es-CO"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941" y="1147714"/>
            <a:ext cx="2849880" cy="11432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840" y="2054090"/>
            <a:ext cx="4594860" cy="28074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838333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smtClean="0"/>
              <a:t>Se definen dos planes:</a:t>
            </a:r>
          </a:p>
          <a:p>
            <a:pPr lvl="1"/>
            <a:r>
              <a:rPr lang="es-CO" dirty="0"/>
              <a:t>D</a:t>
            </a:r>
            <a:r>
              <a:rPr lang="es-CO" dirty="0" smtClean="0"/>
              <a:t>efault: 3 invocaciones minuto</a:t>
            </a:r>
          </a:p>
          <a:p>
            <a:pPr lvl="1"/>
            <a:r>
              <a:rPr lang="es-CO" dirty="0" err="1" smtClean="0"/>
              <a:t>ContratoA</a:t>
            </a:r>
            <a:r>
              <a:rPr lang="es-CO" dirty="0" smtClean="0"/>
              <a:t>: 30 invocaciones minuto</a:t>
            </a:r>
          </a:p>
          <a:p>
            <a:pPr lvl="1"/>
            <a:r>
              <a:rPr lang="es-CO" dirty="0" smtClean="0"/>
              <a:t>Tanto para normal como </a:t>
            </a:r>
            <a:r>
              <a:rPr lang="es-CO" dirty="0" err="1" smtClean="0"/>
              <a:t>burst</a:t>
            </a:r>
            <a:endParaRPr lang="es-CO" dirty="0" smtClean="0"/>
          </a:p>
          <a:p>
            <a:pPr lvl="1"/>
            <a:endParaRPr lang="es-CO" dirty="0"/>
          </a:p>
          <a:p>
            <a:pPr lvl="1"/>
            <a:endParaRPr lang="es-CO" dirty="0" smtClean="0"/>
          </a:p>
          <a:p>
            <a:r>
              <a:rPr lang="es-CO" dirty="0" smtClean="0"/>
              <a:t>Visibilidad</a:t>
            </a:r>
          </a:p>
          <a:p>
            <a:pPr lvl="1"/>
            <a:r>
              <a:rPr lang="es-CO" dirty="0" smtClean="0"/>
              <a:t>Visibilidad pública</a:t>
            </a:r>
          </a:p>
          <a:p>
            <a:pPr lvl="1"/>
            <a:r>
              <a:rPr lang="es-CO" dirty="0" smtClean="0"/>
              <a:t>Capacidad de suscripción solo autenticados </a:t>
            </a:r>
          </a:p>
          <a:p>
            <a:pPr lvl="1"/>
            <a:endParaRPr lang="es-CO"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300" y="763905"/>
            <a:ext cx="3363278" cy="16732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2770330"/>
            <a:ext cx="2677478" cy="2174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3160" y="3717365"/>
            <a:ext cx="2202180" cy="13642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420801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Detalles del producto</a:t>
            </a:r>
            <a:endParaRPr lang="es-CO" dirty="0"/>
          </a:p>
        </p:txBody>
      </p:sp>
      <p:sp>
        <p:nvSpPr>
          <p:cNvPr id="3" name="Content Placeholder 2"/>
          <p:cNvSpPr>
            <a:spLocks noGrp="1"/>
          </p:cNvSpPr>
          <p:nvPr>
            <p:ph idx="1"/>
          </p:nvPr>
        </p:nvSpPr>
        <p:spPr>
          <a:xfrm>
            <a:off x="323850" y="654537"/>
            <a:ext cx="5543550" cy="4158647"/>
          </a:xfrm>
        </p:spPr>
        <p:txBody>
          <a:bodyPr/>
          <a:lstStyle/>
          <a:p>
            <a:r>
              <a:rPr lang="es-CO" dirty="0" smtClean="0"/>
              <a:t>Defina mail de contacto</a:t>
            </a:r>
          </a:p>
          <a:p>
            <a:r>
              <a:rPr lang="es-CO" dirty="0" smtClean="0"/>
              <a:t>Texto de </a:t>
            </a:r>
            <a:r>
              <a:rPr lang="es-CO" dirty="0" err="1" smtClean="0"/>
              <a:t>TyC</a:t>
            </a:r>
            <a:r>
              <a:rPr lang="es-CO" dirty="0" smtClean="0"/>
              <a:t>: Busque en internet un texto de condiciones de servicio</a:t>
            </a:r>
          </a:p>
          <a:p>
            <a:r>
              <a:rPr lang="es-CO" dirty="0" smtClean="0"/>
              <a:t>Ajuste límite de </a:t>
            </a:r>
            <a:r>
              <a:rPr lang="es-CO" dirty="0" err="1" smtClean="0"/>
              <a:t>burst</a:t>
            </a:r>
            <a:r>
              <a:rPr lang="es-CO" dirty="0" smtClean="0"/>
              <a:t> al mismo valor del plan</a:t>
            </a:r>
          </a:p>
          <a:p>
            <a:endParaRPr lang="es-CO" dirty="0"/>
          </a:p>
          <a:p>
            <a:endParaRPr lang="es-CO" dirty="0" smtClean="0"/>
          </a:p>
          <a:p>
            <a:r>
              <a:rPr lang="es-CO" dirty="0" smtClean="0"/>
              <a:t>Como del servicio Abonos solo se implementó una operación hay que retirar las no implementadas</a:t>
            </a:r>
            <a:endParaRPr lang="es-CO" dirty="0"/>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8860" y="698626"/>
            <a:ext cx="2735580" cy="19361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020" y="3224068"/>
            <a:ext cx="4265295" cy="1226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8322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24" y="678426"/>
            <a:ext cx="6275948" cy="42664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49" y="141685"/>
            <a:ext cx="7854131" cy="485775"/>
          </a:xfrm>
        </p:spPr>
        <p:txBody>
          <a:bodyPr/>
          <a:lstStyle/>
          <a:p>
            <a:r>
              <a:rPr lang="es-CO" dirty="0" smtClean="0"/>
              <a:t>Aumentar documentación y cambiar tipo de </a:t>
            </a:r>
            <a:r>
              <a:rPr lang="es-CO" dirty="0" err="1" smtClean="0"/>
              <a:t>contenido:JSON</a:t>
            </a:r>
            <a:endParaRPr lang="es-CO"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678" y="1220006"/>
            <a:ext cx="5186834" cy="38207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071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fade">
                                      <p:cBhvr>
                                        <p:cTn id="7"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Detalle Producto</a:t>
            </a:r>
            <a:endParaRPr lang="es-CO" dirty="0"/>
          </a:p>
        </p:txBody>
      </p:sp>
      <p:sp>
        <p:nvSpPr>
          <p:cNvPr id="3" name="Content Placeholder 2"/>
          <p:cNvSpPr>
            <a:spLocks noGrp="1"/>
          </p:cNvSpPr>
          <p:nvPr>
            <p:ph idx="1"/>
          </p:nvPr>
        </p:nvSpPr>
        <p:spPr/>
        <p:txBody>
          <a:bodyPr/>
          <a:lstStyle/>
          <a:p>
            <a:r>
              <a:rPr lang="es-CO" dirty="0" smtClean="0"/>
              <a:t>No se quiere utilizar el servicio de consulta de información de usuarios con la misma capacidad que las demás operaciones.</a:t>
            </a:r>
          </a:p>
          <a:p>
            <a:pPr lvl="1"/>
            <a:r>
              <a:rPr lang="es-CO" dirty="0" smtClean="0"/>
              <a:t>Modifique que el límite de la operación de</a:t>
            </a:r>
          </a:p>
          <a:p>
            <a:pPr marL="457200" lvl="1" indent="0">
              <a:buNone/>
            </a:pPr>
            <a:r>
              <a:rPr lang="es-CO" dirty="0" smtClean="0"/>
              <a:t>consulta de usuario a 1 invocación por minuto</a:t>
            </a:r>
          </a:p>
          <a:p>
            <a:r>
              <a:rPr lang="es-CO" dirty="0" smtClean="0"/>
              <a:t>Estado esperado:</a:t>
            </a:r>
          </a:p>
          <a:p>
            <a:r>
              <a:rPr lang="es-CO" dirty="0" smtClean="0"/>
              <a:t>Categoría:</a:t>
            </a:r>
          </a:p>
          <a:p>
            <a:pPr marL="0" indent="0">
              <a:buNone/>
            </a:pPr>
            <a:r>
              <a:rPr lang="es-CO" sz="1600" dirty="0" smtClean="0"/>
              <a:t>Talleres/06 </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8969" y="1203959"/>
            <a:ext cx="3168334" cy="37677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6646" y="2347903"/>
            <a:ext cx="3474994" cy="21707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897278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Publicar el producto en Catálogo</a:t>
            </a:r>
            <a:endParaRPr lang="es-CO" dirty="0"/>
          </a:p>
        </p:txBody>
      </p:sp>
      <p:sp>
        <p:nvSpPr>
          <p:cNvPr id="3" name="Content Placeholder 2"/>
          <p:cNvSpPr>
            <a:spLocks noGrp="1"/>
          </p:cNvSpPr>
          <p:nvPr>
            <p:ph idx="1"/>
          </p:nvPr>
        </p:nvSpPr>
        <p:spPr/>
        <p:txBody>
          <a:bodyPr/>
          <a:lstStyle/>
          <a:p>
            <a:r>
              <a:rPr lang="es-CO" dirty="0" smtClean="0"/>
              <a:t>Publique el Producto en </a:t>
            </a:r>
            <a:r>
              <a:rPr lang="es-CO" dirty="0" err="1" smtClean="0"/>
              <a:t>Sandbox</a:t>
            </a:r>
            <a:endParaRPr lang="es-CO" dirty="0" smtClean="0"/>
          </a:p>
          <a:p>
            <a:endParaRPr lang="es-CO" dirty="0"/>
          </a:p>
          <a:p>
            <a:endParaRPr lang="es-CO" dirty="0" smtClean="0"/>
          </a:p>
          <a:p>
            <a:endParaRPr lang="es-CO" dirty="0"/>
          </a:p>
          <a:p>
            <a:r>
              <a:rPr lang="es-CO" dirty="0" err="1" smtClean="0"/>
              <a:t>Manage</a:t>
            </a:r>
            <a:r>
              <a:rPr lang="es-CO" dirty="0" smtClean="0"/>
              <a:t>&gt;</a:t>
            </a:r>
            <a:r>
              <a:rPr lang="es-CO" dirty="0" err="1" smtClean="0"/>
              <a:t>Sandbox</a:t>
            </a:r>
            <a:endParaRPr lang="es-CO" dirty="0" smtClean="0"/>
          </a:p>
          <a:p>
            <a:endParaRPr lang="es-CO" dirty="0" smtClean="0"/>
          </a:p>
          <a:p>
            <a:endParaRPr lang="es-CO" dirty="0"/>
          </a:p>
          <a:p>
            <a:endParaRPr lang="es-CO" dirty="0" smtClean="0"/>
          </a:p>
          <a:p>
            <a:endParaRPr lang="es-CO" dirty="0"/>
          </a:p>
          <a:p>
            <a:endParaRPr lang="es-CO" dirty="0" smtClean="0"/>
          </a:p>
          <a:p>
            <a:endParaRPr lang="es-CO"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399" y="1045845"/>
            <a:ext cx="5752783" cy="9924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199" y="2495550"/>
            <a:ext cx="6135687" cy="2438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23522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Ingresar como Consumidor de API en Developer Portal</a:t>
            </a:r>
            <a:endParaRPr lang="es-CO" dirty="0"/>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0571" y="654050"/>
            <a:ext cx="6560958"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4774168"/>
            <a:ext cx="9144000" cy="369332"/>
          </a:xfrm>
          <a:prstGeom prst="rect">
            <a:avLst/>
          </a:prstGeom>
        </p:spPr>
        <p:txBody>
          <a:bodyPr wrap="square">
            <a:spAutoFit/>
          </a:bodyPr>
          <a:lstStyle/>
          <a:p>
            <a:pPr algn="l"/>
            <a:r>
              <a:rPr lang="es-CO" dirty="0">
                <a:latin typeface="Abel" panose="02000506030000020004" pitchFamily="2" charset="0"/>
                <a:hlinkClick r:id="rId3"/>
              </a:rPr>
              <a:t>https://developer.apic.dev1.tbk.cl/transbank/sandbox/user/login</a:t>
            </a:r>
            <a:endParaRPr lang="es-CO" dirty="0">
              <a:latin typeface="Abel" panose="02000506030000020004" pitchFamily="2" charset="0"/>
            </a:endParaRPr>
          </a:p>
        </p:txBody>
      </p:sp>
    </p:spTree>
    <p:extLst>
      <p:ext uri="{BB962C8B-B14F-4D97-AF65-F5344CB8AC3E}">
        <p14:creationId xmlns:p14="http://schemas.microsoft.com/office/powerpoint/2010/main" val="196284153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Listar Productos</a:t>
            </a:r>
            <a:endParaRPr lang="es-CO" dirty="0"/>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030" y="670345"/>
            <a:ext cx="8534400" cy="32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8100060" y="1127760"/>
            <a:ext cx="746760" cy="5486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5" name="Rectangular Callout 4"/>
          <p:cNvSpPr/>
          <p:nvPr/>
        </p:nvSpPr>
        <p:spPr>
          <a:xfrm>
            <a:off x="6667500" y="1215390"/>
            <a:ext cx="1280160" cy="373380"/>
          </a:xfrm>
          <a:prstGeom prst="wedgeRectCallout">
            <a:avLst>
              <a:gd name="adj1" fmla="val 64881"/>
              <a:gd name="adj2" fmla="val -17092"/>
            </a:avLst>
          </a:prstGeom>
          <a:solidFill>
            <a:schemeClr val="accent1">
              <a:lumMod val="20000"/>
              <a:lumOff val="80000"/>
            </a:schemeClr>
          </a:solidFill>
          <a:ln>
            <a:solidFill>
              <a:schemeClr val="bg1"/>
            </a:solidFill>
          </a:ln>
        </p:spPr>
        <p:txBody>
          <a:bodyPr rtlCol="0" anchor="ctr">
            <a:noAutofit/>
          </a:bodyPr>
          <a:lstStyle/>
          <a:p>
            <a:pPr algn="ctr"/>
            <a:r>
              <a:rPr lang="es-CO" sz="1100" dirty="0" smtClean="0">
                <a:solidFill>
                  <a:schemeClr val="accent1">
                    <a:lumMod val="75000"/>
                  </a:schemeClr>
                </a:solidFill>
                <a:latin typeface="Calibri" panose="020F0502020204030204" pitchFamily="34" charset="0"/>
                <a:cs typeface="Calibri" panose="020F0502020204030204" pitchFamily="34" charset="0"/>
              </a:rPr>
              <a:t>Búsqueda de Productos</a:t>
            </a:r>
            <a:endParaRPr lang="es-CO" sz="1100" dirty="0">
              <a:solidFill>
                <a:schemeClr val="accent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143498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 y="658313"/>
            <a:ext cx="4927918" cy="5675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0521" y="1326516"/>
            <a:ext cx="1684020" cy="15414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757" y="1523999"/>
            <a:ext cx="4503308" cy="34667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93554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Suscribir &gt; Creación de APP</a:t>
            </a:r>
            <a:endParaRPr lang="es-CO" dirty="0"/>
          </a:p>
        </p:txBody>
      </p:sp>
      <p:sp>
        <p:nvSpPr>
          <p:cNvPr id="3" name="Content Placeholder 2"/>
          <p:cNvSpPr>
            <a:spLocks noGrp="1"/>
          </p:cNvSpPr>
          <p:nvPr>
            <p:ph idx="1"/>
          </p:nvPr>
        </p:nvSpPr>
        <p:spPr/>
        <p:txBody>
          <a:bodyPr/>
          <a:lstStyle/>
          <a:p>
            <a:r>
              <a:rPr lang="es-CO" dirty="0" smtClean="0"/>
              <a:t>App &gt; </a:t>
            </a:r>
            <a:r>
              <a:rPr lang="es-CO" dirty="0" err="1" smtClean="0"/>
              <a:t>Create</a:t>
            </a:r>
            <a:r>
              <a:rPr lang="es-CO" dirty="0" smtClean="0"/>
              <a:t> new app</a:t>
            </a:r>
          </a:p>
          <a:p>
            <a:pPr lvl="1"/>
            <a:r>
              <a:rPr lang="es-CO" dirty="0"/>
              <a:t>Nombre: </a:t>
            </a:r>
            <a:r>
              <a:rPr lang="es-CO" dirty="0" smtClean="0"/>
              <a:t>Taller-06-xx-AppConsumidora</a:t>
            </a:r>
          </a:p>
          <a:p>
            <a:endParaRPr lang="es-CO" dirty="0"/>
          </a:p>
          <a:p>
            <a:r>
              <a:rPr lang="es-CO" dirty="0" smtClean="0"/>
              <a:t>Almacene los valores de </a:t>
            </a:r>
            <a:r>
              <a:rPr lang="es-CO" dirty="0" err="1" smtClean="0"/>
              <a:t>APIKey</a:t>
            </a:r>
            <a:r>
              <a:rPr lang="es-CO" dirty="0" smtClean="0"/>
              <a:t>/</a:t>
            </a:r>
            <a:r>
              <a:rPr lang="es-CO" dirty="0" err="1" smtClean="0"/>
              <a:t>Secret</a:t>
            </a:r>
            <a:endParaRPr lang="es-CO" dirty="0" smtClean="0"/>
          </a:p>
          <a:p>
            <a:endParaRPr lang="es-CO" dirty="0" smtClean="0"/>
          </a:p>
          <a:p>
            <a:pPr lvl="1"/>
            <a:endParaRPr lang="es-CO"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719" y="741112"/>
            <a:ext cx="3034177" cy="30612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124060"/>
            <a:ext cx="3120390" cy="24136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71060" y="4145280"/>
            <a:ext cx="4055256" cy="784830"/>
          </a:xfrm>
          <a:prstGeom prst="rect">
            <a:avLst/>
          </a:prstGeom>
          <a:solidFill>
            <a:schemeClr val="accent1">
              <a:lumMod val="20000"/>
              <a:lumOff val="80000"/>
            </a:schemeClr>
          </a:solidFill>
        </p:spPr>
        <p:txBody>
          <a:bodyPr wrap="square" rtlCol="0">
            <a:spAutoFit/>
          </a:bodyPr>
          <a:lstStyle/>
          <a:p>
            <a:pPr algn="l"/>
            <a:r>
              <a:rPr lang="es-CO" sz="1050" dirty="0" smtClean="0">
                <a:latin typeface="Abel" panose="02000506030000020004" pitchFamily="2" charset="0"/>
                <a:ea typeface="Tahoma" panose="020B0604030504040204" pitchFamily="34" charset="0"/>
                <a:cs typeface="Tahoma" panose="020B0604030504040204" pitchFamily="34" charset="0"/>
              </a:rPr>
              <a:t>APIKEY:</a:t>
            </a:r>
          </a:p>
          <a:p>
            <a:pPr algn="l"/>
            <a:r>
              <a:rPr lang="es-CO" sz="1200" dirty="0" smtClean="0">
                <a:latin typeface="Abel" panose="02000506030000020004" pitchFamily="2" charset="0"/>
                <a:ea typeface="Tahoma" panose="020B0604030504040204" pitchFamily="34" charset="0"/>
                <a:cs typeface="Tahoma" panose="020B0604030504040204" pitchFamily="34" charset="0"/>
              </a:rPr>
              <a:t>42a55ae90dc0ffa06070d32caaea29da</a:t>
            </a:r>
          </a:p>
          <a:p>
            <a:pPr algn="l"/>
            <a:r>
              <a:rPr lang="es-CO" sz="1050" dirty="0" smtClean="0">
                <a:latin typeface="Abel" panose="02000506030000020004" pitchFamily="2" charset="0"/>
                <a:ea typeface="Tahoma" panose="020B0604030504040204" pitchFamily="34" charset="0"/>
                <a:cs typeface="Tahoma" panose="020B0604030504040204" pitchFamily="34" charset="0"/>
              </a:rPr>
              <a:t>API </a:t>
            </a:r>
            <a:r>
              <a:rPr lang="es-CO" sz="1050" dirty="0" err="1" smtClean="0">
                <a:latin typeface="Abel" panose="02000506030000020004" pitchFamily="2" charset="0"/>
                <a:ea typeface="Tahoma" panose="020B0604030504040204" pitchFamily="34" charset="0"/>
                <a:cs typeface="Tahoma" panose="020B0604030504040204" pitchFamily="34" charset="0"/>
              </a:rPr>
              <a:t>Secret</a:t>
            </a:r>
            <a:r>
              <a:rPr lang="es-CO" sz="1050" dirty="0" smtClean="0">
                <a:latin typeface="Abel" panose="02000506030000020004" pitchFamily="2" charset="0"/>
                <a:ea typeface="Tahoma" panose="020B0604030504040204" pitchFamily="34" charset="0"/>
                <a:cs typeface="Tahoma" panose="020B0604030504040204" pitchFamily="34" charset="0"/>
              </a:rPr>
              <a:t>:</a:t>
            </a:r>
          </a:p>
          <a:p>
            <a:pPr algn="l"/>
            <a:r>
              <a:rPr lang="es-CO" sz="1200" dirty="0" smtClean="0">
                <a:latin typeface="Abel" panose="02000506030000020004" pitchFamily="2" charset="0"/>
                <a:ea typeface="Tahoma" panose="020B0604030504040204" pitchFamily="34" charset="0"/>
                <a:cs typeface="Tahoma" panose="020B0604030504040204" pitchFamily="34" charset="0"/>
              </a:rPr>
              <a:t>424edb68760e811a6a7c147de6135d2e</a:t>
            </a:r>
          </a:p>
        </p:txBody>
      </p:sp>
    </p:spTree>
    <p:extLst>
      <p:ext uri="{BB962C8B-B14F-4D97-AF65-F5344CB8AC3E}">
        <p14:creationId xmlns:p14="http://schemas.microsoft.com/office/powerpoint/2010/main" val="426397858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Suscripción</a:t>
            </a:r>
            <a:endParaRPr lang="es-CO" dirty="0"/>
          </a:p>
        </p:txBody>
      </p:sp>
      <p:sp>
        <p:nvSpPr>
          <p:cNvPr id="3" name="Content Placeholder 2"/>
          <p:cNvSpPr>
            <a:spLocks noGrp="1"/>
          </p:cNvSpPr>
          <p:nvPr>
            <p:ph idx="1"/>
          </p:nvPr>
        </p:nvSpPr>
        <p:spPr/>
        <p:txBody>
          <a:bodyPr/>
          <a:lstStyle/>
          <a:p>
            <a:r>
              <a:rPr lang="es-CO" dirty="0" smtClean="0"/>
              <a:t>Suscribir a </a:t>
            </a:r>
            <a:r>
              <a:rPr lang="es-CO" dirty="0" err="1" smtClean="0"/>
              <a:t>ContratoA</a:t>
            </a:r>
            <a:r>
              <a:rPr lang="es-CO" dirty="0" smtClean="0"/>
              <a:t>, </a:t>
            </a:r>
          </a:p>
          <a:p>
            <a:pPr lvl="1"/>
            <a:r>
              <a:rPr lang="es-CO" dirty="0" smtClean="0"/>
              <a:t>seleccione la APP recién creada (revise que es la de su grupo xx)</a:t>
            </a:r>
          </a:p>
          <a:p>
            <a:endParaRPr lang="es-CO" dirty="0"/>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181" y="1527810"/>
            <a:ext cx="2977357"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1935480" y="3268980"/>
            <a:ext cx="883920" cy="53340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383" y="1865949"/>
            <a:ext cx="1206817" cy="148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2819400" y="3023152"/>
            <a:ext cx="1531620" cy="413469"/>
          </a:xfrm>
          <a:prstGeom prst="straightConnector1">
            <a:avLst/>
          </a:prstGeom>
          <a:ln w="12700">
            <a:solidFill>
              <a:srgbClr val="FF0000"/>
            </a:solidFill>
            <a:tailEnd type="arrow"/>
          </a:ln>
        </p:spPr>
        <p:style>
          <a:lnRef idx="1">
            <a:schemeClr val="accent1"/>
          </a:lnRef>
          <a:fillRef idx="2">
            <a:schemeClr val="accent1"/>
          </a:fillRef>
          <a:effectRef idx="1">
            <a:schemeClr val="accent1"/>
          </a:effectRef>
          <a:fontRef idx="minor">
            <a:schemeClr val="dk1"/>
          </a:fontRef>
        </p:style>
      </p:cxnSp>
      <p:pic>
        <p:nvPicPr>
          <p:cNvPr id="409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164" y="1693545"/>
            <a:ext cx="2201704" cy="22974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996179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Invocación desde Portal Developer</a:t>
            </a:r>
            <a:endParaRPr lang="es-CO" dirty="0"/>
          </a:p>
        </p:txBody>
      </p:sp>
      <p:sp>
        <p:nvSpPr>
          <p:cNvPr id="3" name="Content Placeholder 2"/>
          <p:cNvSpPr>
            <a:spLocks noGrp="1"/>
          </p:cNvSpPr>
          <p:nvPr>
            <p:ph idx="1"/>
          </p:nvPr>
        </p:nvSpPr>
        <p:spPr/>
        <p:txBody>
          <a:bodyPr/>
          <a:lstStyle/>
          <a:p>
            <a:r>
              <a:rPr lang="es-CO" dirty="0" smtClean="0"/>
              <a:t>Seleccione el API &gt; Try </a:t>
            </a:r>
            <a:r>
              <a:rPr lang="es-CO" dirty="0" err="1" smtClean="0"/>
              <a:t>it</a:t>
            </a:r>
            <a:endParaRPr lang="es-CO" dirty="0" smtClean="0"/>
          </a:p>
          <a:p>
            <a:endParaRPr lang="es-CO"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11" y="1034732"/>
            <a:ext cx="5410902" cy="3956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053" y="831294"/>
            <a:ext cx="5020469" cy="3296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492213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Invocación </a:t>
            </a:r>
            <a:r>
              <a:rPr lang="es-CO" dirty="0" err="1" smtClean="0"/>
              <a:t>OAuth</a:t>
            </a:r>
            <a:endParaRPr lang="es-CO" dirty="0"/>
          </a:p>
        </p:txBody>
      </p:sp>
      <p:pic>
        <p:nvPicPr>
          <p:cNvPr id="430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4299" y="593090"/>
            <a:ext cx="4739741"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726" y="1059180"/>
            <a:ext cx="3628693" cy="344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910643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Resumen Taller</a:t>
            </a:r>
            <a:endParaRPr lang="es-CO" dirty="0"/>
          </a:p>
        </p:txBody>
      </p:sp>
      <p:sp>
        <p:nvSpPr>
          <p:cNvPr id="3" name="Content Placeholder 2"/>
          <p:cNvSpPr>
            <a:spLocks noGrp="1"/>
          </p:cNvSpPr>
          <p:nvPr>
            <p:ph idx="1"/>
          </p:nvPr>
        </p:nvSpPr>
        <p:spPr/>
        <p:txBody>
          <a:bodyPr/>
          <a:lstStyle/>
          <a:p>
            <a:r>
              <a:rPr lang="es-CO" dirty="0" smtClean="0"/>
              <a:t>Se creo un elemento Producto que puede ser suscrito por los consumidores de API</a:t>
            </a:r>
          </a:p>
          <a:p>
            <a:r>
              <a:rPr lang="es-CO" dirty="0" smtClean="0"/>
              <a:t>Se mostraron las capacidades de definición de publicación que ofrecen los planes</a:t>
            </a:r>
          </a:p>
          <a:p>
            <a:pPr lvl="1"/>
            <a:r>
              <a:rPr lang="es-CO" dirty="0" smtClean="0"/>
              <a:t>Control de tráfico</a:t>
            </a:r>
          </a:p>
          <a:p>
            <a:pPr lvl="1"/>
            <a:r>
              <a:rPr lang="es-CO" dirty="0" smtClean="0"/>
              <a:t>Control de operaciones que se ofrecen</a:t>
            </a:r>
          </a:p>
          <a:p>
            <a:pPr lvl="1"/>
            <a:r>
              <a:rPr lang="es-CO" dirty="0" smtClean="0"/>
              <a:t>Detalle por API o por operación</a:t>
            </a:r>
          </a:p>
          <a:p>
            <a:r>
              <a:rPr lang="es-CO" dirty="0" smtClean="0"/>
              <a:t>Se realizó la labore de Publicación de Producto</a:t>
            </a:r>
          </a:p>
          <a:p>
            <a:pPr lvl="1"/>
            <a:r>
              <a:rPr lang="es-CO" dirty="0" smtClean="0"/>
              <a:t>Se publicó en un catálogo que no requiere aprobación para evitar que los asistentes requieran esperar por una actividad externa. En la realidad esta labor de publicación obliga una aprobación de un API Manager.</a:t>
            </a:r>
          </a:p>
          <a:p>
            <a:r>
              <a:rPr lang="es-CO" dirty="0" smtClean="0"/>
              <a:t>Se realizaron las operaciones de identificación de API, suscripción y pruebas desde el Portal de Desarrollador</a:t>
            </a:r>
          </a:p>
        </p:txBody>
      </p:sp>
    </p:spTree>
    <p:extLst>
      <p:ext uri="{BB962C8B-B14F-4D97-AF65-F5344CB8AC3E}">
        <p14:creationId xmlns:p14="http://schemas.microsoft.com/office/powerpoint/2010/main" val="25098464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Revisión Seguridad: Definiciones de Seguridad</a:t>
            </a:r>
            <a:endParaRPr lang="es-CO" dirty="0"/>
          </a:p>
        </p:txBody>
      </p:sp>
      <p:pic>
        <p:nvPicPr>
          <p:cNvPr id="419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4902" y="736998"/>
            <a:ext cx="6926211" cy="20798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83631"/>
            <a:ext cx="4981882" cy="35614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0373" y="1441230"/>
            <a:ext cx="4964540" cy="3459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48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fade">
                                      <p:cBhvr>
                                        <p:cTn id="7" dur="500"/>
                                        <p:tgtEl>
                                          <p:spTgt spid="419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7"/>
                                        </p:tgtEl>
                                        <p:attrNameLst>
                                          <p:attrName>style.visibility</p:attrName>
                                        </p:attrNameLst>
                                      </p:cBhvr>
                                      <p:to>
                                        <p:strVal val="visible"/>
                                      </p:to>
                                    </p:set>
                                    <p:animEffect transition="in" filter="fade">
                                      <p:cBhvr>
                                        <p:cTn id="12" dur="500"/>
                                        <p:tgtEl>
                                          <p:spTgt spid="419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988"/>
                                        </p:tgtEl>
                                        <p:attrNameLst>
                                          <p:attrName>style.visibility</p:attrName>
                                        </p:attrNameLst>
                                      </p:cBhvr>
                                      <p:to>
                                        <p:strVal val="visible"/>
                                      </p:to>
                                    </p:set>
                                    <p:animEffect transition="in" filter="fade">
                                      <p:cBhvr>
                                        <p:cTn id="17"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smtClean="0"/>
              <a:t>Comentarios Finales</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283697310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Comentarios de cierre</a:t>
            </a:r>
            <a:endParaRPr lang="es-CO" dirty="0"/>
          </a:p>
        </p:txBody>
      </p:sp>
      <p:sp>
        <p:nvSpPr>
          <p:cNvPr id="5" name="Content Placeholder 4"/>
          <p:cNvSpPr>
            <a:spLocks noGrp="1"/>
          </p:cNvSpPr>
          <p:nvPr>
            <p:ph idx="1"/>
          </p:nvPr>
        </p:nvSpPr>
        <p:spPr/>
        <p:txBody>
          <a:bodyPr/>
          <a:lstStyle/>
          <a:p>
            <a:r>
              <a:rPr lang="es-CO" dirty="0" smtClean="0"/>
              <a:t>Comentarios y sugerencias al correo:</a:t>
            </a:r>
          </a:p>
          <a:p>
            <a:pPr lvl="1"/>
            <a:r>
              <a:rPr lang="en-US" u="sng" dirty="0" smtClean="0">
                <a:hlinkClick r:id="rId2"/>
              </a:rPr>
              <a:t>taller-apic@vc-soft.com</a:t>
            </a:r>
            <a:endParaRPr lang="en-US" u="sng" dirty="0" smtClean="0"/>
          </a:p>
          <a:p>
            <a:pPr lvl="1"/>
            <a:endParaRPr lang="en-US" u="sng" dirty="0"/>
          </a:p>
          <a:p>
            <a:r>
              <a:rPr lang="en-US" dirty="0" err="1" smtClean="0"/>
              <a:t>Encuesta</a:t>
            </a:r>
            <a:r>
              <a:rPr lang="en-US" dirty="0" smtClean="0"/>
              <a:t>:</a:t>
            </a:r>
          </a:p>
          <a:p>
            <a:pPr lvl="1"/>
            <a:r>
              <a:rPr lang="es-CO" dirty="0">
                <a:hlinkClick r:id="rId3"/>
              </a:rPr>
              <a:t>https://</a:t>
            </a:r>
            <a:r>
              <a:rPr lang="es-CO" dirty="0" smtClean="0">
                <a:hlinkClick r:id="rId3"/>
              </a:rPr>
              <a:t>forms.gle/BDSjsA8ZTuZqcYMs6</a:t>
            </a:r>
            <a:r>
              <a:rPr lang="es-CO" dirty="0" smtClean="0"/>
              <a:t> </a:t>
            </a:r>
            <a:endParaRPr lang="es-CO" dirty="0"/>
          </a:p>
        </p:txBody>
      </p:sp>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7438" y="701040"/>
            <a:ext cx="3634147" cy="4207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655022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3624" y="1427067"/>
            <a:ext cx="4322016" cy="2246769"/>
          </a:xfrm>
          <a:prstGeom prst="rect">
            <a:avLst/>
          </a:prstGeom>
          <a:solidFill>
            <a:schemeClr val="bg1"/>
          </a:solidFill>
        </p:spPr>
        <p:txBody>
          <a:bodyPr wrap="none">
            <a:spAutoFit/>
          </a:bodyPr>
          <a:lstStyle/>
          <a:p>
            <a:r>
              <a:rPr lang="es-ES" sz="14000" dirty="0" smtClean="0">
                <a:latin typeface="Gill Sans Ultra Bold" panose="020B0A02020104020203" pitchFamily="34" charset="0"/>
                <a:ea typeface="Adobe Fan Heiti Std B" pitchFamily="34" charset="-128"/>
              </a:rPr>
              <a:t>AP</a:t>
            </a:r>
            <a:r>
              <a:rPr lang="es-ES" sz="14000" dirty="0" smtClean="0">
                <a:solidFill>
                  <a:srgbClr val="468AB8"/>
                </a:solidFill>
                <a:latin typeface="Gill Sans Ultra Bold" panose="020B0A02020104020203" pitchFamily="34" charset="0"/>
                <a:ea typeface="Adobe Fan Heiti Std B" pitchFamily="34" charset="-128"/>
              </a:rPr>
              <a:t>I</a:t>
            </a:r>
            <a:endParaRPr lang="es-CO" sz="14000" dirty="0">
              <a:latin typeface="Gill Sans Ultra Bold" panose="020B0A02020104020203" pitchFamily="34" charset="0"/>
            </a:endParaRPr>
          </a:p>
        </p:txBody>
      </p:sp>
      <p:pic>
        <p:nvPicPr>
          <p:cNvPr id="537603" name="Picture 4" descr="SOA-Experts"/>
          <p:cNvPicPr>
            <a:picLocks noChangeAspect="1" noChangeArrowheads="1"/>
          </p:cNvPicPr>
          <p:nvPr/>
        </p:nvPicPr>
        <p:blipFill rotWithShape="1">
          <a:blip r:embed="rId2" cstate="screen">
            <a:clrChange>
              <a:clrFrom>
                <a:srgbClr val="C1C1C1"/>
              </a:clrFrom>
              <a:clrTo>
                <a:srgbClr val="C1C1C1">
                  <a:alpha val="0"/>
                </a:srgbClr>
              </a:clrTo>
            </a:clrChange>
            <a:extLst>
              <a:ext uri="{28A0092B-C50C-407E-A947-70E740481C1C}">
                <a14:useLocalDpi xmlns:a14="http://schemas.microsoft.com/office/drawing/2010/main"/>
              </a:ext>
            </a:extLst>
          </a:blip>
          <a:srcRect/>
          <a:stretch/>
        </p:blipFill>
        <p:spPr bwMode="auto">
          <a:xfrm>
            <a:off x="5340928" y="1794923"/>
            <a:ext cx="648855" cy="1476375"/>
          </a:xfrm>
          <a:prstGeom prst="rect">
            <a:avLst/>
          </a:prstGeom>
          <a:noFill/>
          <a:ln w="9525">
            <a:noFill/>
            <a:miter lim="800000"/>
            <a:headEnd/>
            <a:tailEnd/>
          </a:ln>
        </p:spPr>
      </p:pic>
      <p:sp>
        <p:nvSpPr>
          <p:cNvPr id="537607" name="Rectangle 7"/>
          <p:cNvSpPr>
            <a:spLocks noChangeArrowheads="1"/>
          </p:cNvSpPr>
          <p:nvPr/>
        </p:nvSpPr>
        <p:spPr bwMode="auto">
          <a:xfrm>
            <a:off x="290946" y="586656"/>
            <a:ext cx="6851073" cy="216694"/>
          </a:xfrm>
          <a:prstGeom prst="rect">
            <a:avLst/>
          </a:prstGeom>
          <a:solidFill>
            <a:schemeClr val="bg1"/>
          </a:solidFill>
          <a:ln w="9525">
            <a:noFill/>
            <a:miter lim="800000"/>
            <a:headEnd/>
            <a:tailEnd/>
          </a:ln>
        </p:spPr>
        <p:txBody>
          <a:bodyPr wrap="none" anchor="ctr"/>
          <a:lstStyle/>
          <a:p>
            <a:endParaRPr lang="es-ES" sz="1600">
              <a:solidFill>
                <a:schemeClr val="bg1"/>
              </a:solidFill>
            </a:endParaRPr>
          </a:p>
        </p:txBody>
      </p:sp>
      <p:sp>
        <p:nvSpPr>
          <p:cNvPr id="9" name="Rectangle 3"/>
          <p:cNvSpPr>
            <a:spLocks noChangeArrowheads="1"/>
          </p:cNvSpPr>
          <p:nvPr/>
        </p:nvSpPr>
        <p:spPr bwMode="auto">
          <a:xfrm>
            <a:off x="6361112" y="2185363"/>
            <a:ext cx="1890261" cy="1015663"/>
          </a:xfrm>
          <a:prstGeom prst="rect">
            <a:avLst/>
          </a:prstGeom>
          <a:noFill/>
          <a:ln w="9525">
            <a:noFill/>
            <a:miter lim="800000"/>
            <a:headEnd/>
            <a:tailEnd/>
          </a:ln>
        </p:spPr>
        <p:txBody>
          <a:bodyPr wrap="square" anchor="ctr">
            <a:spAutoFit/>
          </a:bodyPr>
          <a:lstStyle/>
          <a:p>
            <a:pPr algn="l"/>
            <a:r>
              <a:rPr lang="es-CO" sz="1000" b="1" dirty="0">
                <a:solidFill>
                  <a:srgbClr val="4D4D4D"/>
                </a:solidFill>
              </a:rPr>
              <a:t>VCSOFT Argentina S.A.</a:t>
            </a:r>
          </a:p>
          <a:p>
            <a:pPr algn="l"/>
            <a:r>
              <a:rPr lang="es-CO" sz="1000" dirty="0">
                <a:solidFill>
                  <a:srgbClr val="4D4D4D"/>
                </a:solidFill>
              </a:rPr>
              <a:t>Luis María Campos 134 10°</a:t>
            </a:r>
          </a:p>
          <a:p>
            <a:pPr algn="l"/>
            <a:r>
              <a:rPr lang="es-CO" sz="1000" dirty="0">
                <a:solidFill>
                  <a:srgbClr val="4D4D4D"/>
                </a:solidFill>
              </a:rPr>
              <a:t>Tel.: (54-11) 5258 2374</a:t>
            </a:r>
          </a:p>
          <a:p>
            <a:pPr algn="l"/>
            <a:r>
              <a:rPr lang="es-CO" sz="1000" dirty="0" err="1">
                <a:solidFill>
                  <a:srgbClr val="4D4D4D"/>
                </a:solidFill>
              </a:rPr>
              <a:t>Cel</a:t>
            </a:r>
            <a:r>
              <a:rPr lang="es-CO" sz="1000" dirty="0">
                <a:solidFill>
                  <a:srgbClr val="4D4D4D"/>
                </a:solidFill>
              </a:rPr>
              <a:t>:(54 9 11) 3236 9775</a:t>
            </a:r>
          </a:p>
          <a:p>
            <a:pPr algn="l"/>
            <a:r>
              <a:rPr lang="es-CO" sz="1000" dirty="0">
                <a:solidFill>
                  <a:srgbClr val="4D4D4D"/>
                </a:solidFill>
              </a:rPr>
              <a:t>Buenos Aires, Argentina</a:t>
            </a:r>
          </a:p>
          <a:p>
            <a:pPr algn="l"/>
            <a:endParaRPr lang="en-US" sz="1000" dirty="0">
              <a:solidFill>
                <a:srgbClr val="4D4D4D"/>
              </a:solidFill>
            </a:endParaRPr>
          </a:p>
        </p:txBody>
      </p:sp>
      <p:sp>
        <p:nvSpPr>
          <p:cNvPr id="11" name="Rectangle 3"/>
          <p:cNvSpPr>
            <a:spLocks noChangeArrowheads="1"/>
          </p:cNvSpPr>
          <p:nvPr/>
        </p:nvSpPr>
        <p:spPr bwMode="auto">
          <a:xfrm>
            <a:off x="6361113" y="3082648"/>
            <a:ext cx="1890261" cy="861774"/>
          </a:xfrm>
          <a:prstGeom prst="rect">
            <a:avLst/>
          </a:prstGeom>
          <a:noFill/>
          <a:ln w="9525">
            <a:noFill/>
            <a:miter lim="800000"/>
            <a:headEnd/>
            <a:tailEnd/>
          </a:ln>
        </p:spPr>
        <p:txBody>
          <a:bodyPr wrap="none" anchor="ctr">
            <a:spAutoFit/>
          </a:bodyPr>
          <a:lstStyle/>
          <a:p>
            <a:pPr algn="l"/>
            <a:r>
              <a:rPr lang="es-CO" sz="1000" b="1" dirty="0">
                <a:solidFill>
                  <a:srgbClr val="4D4D4D"/>
                </a:solidFill>
              </a:rPr>
              <a:t>VCSOFT  S.A.S.</a:t>
            </a:r>
          </a:p>
          <a:p>
            <a:pPr algn="l"/>
            <a:r>
              <a:rPr lang="es-CO" sz="1000" dirty="0">
                <a:solidFill>
                  <a:srgbClr val="4D4D4D"/>
                </a:solidFill>
              </a:rPr>
              <a:t>Calle 100 No 17A - 36 Of. 601</a:t>
            </a:r>
          </a:p>
          <a:p>
            <a:pPr algn="l"/>
            <a:r>
              <a:rPr lang="es-CO" sz="1000" dirty="0">
                <a:solidFill>
                  <a:srgbClr val="4D4D4D"/>
                </a:solidFill>
              </a:rPr>
              <a:t>Tel: (57-1) 621 9348</a:t>
            </a:r>
          </a:p>
          <a:p>
            <a:pPr algn="l"/>
            <a:r>
              <a:rPr lang="es-CO" sz="1000" dirty="0" err="1">
                <a:solidFill>
                  <a:srgbClr val="4D4D4D"/>
                </a:solidFill>
              </a:rPr>
              <a:t>Cel</a:t>
            </a:r>
            <a:r>
              <a:rPr lang="es-CO" sz="1000" dirty="0">
                <a:solidFill>
                  <a:srgbClr val="4D4D4D"/>
                </a:solidFill>
              </a:rPr>
              <a:t>: 315 343 3919</a:t>
            </a:r>
          </a:p>
          <a:p>
            <a:pPr algn="l"/>
            <a:r>
              <a:rPr lang="es-CO" sz="1000" dirty="0">
                <a:solidFill>
                  <a:srgbClr val="4D4D4D"/>
                </a:solidFill>
              </a:rPr>
              <a:t>Bogotá, Colombia</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113" y="1674945"/>
            <a:ext cx="1806142" cy="530982"/>
          </a:xfrm>
          <a:prstGeom prst="rect">
            <a:avLst/>
          </a:prstGeom>
        </p:spPr>
      </p:pic>
      <p:sp>
        <p:nvSpPr>
          <p:cNvPr id="13" name="Rectangle 3"/>
          <p:cNvSpPr>
            <a:spLocks noChangeArrowheads="1"/>
          </p:cNvSpPr>
          <p:nvPr/>
        </p:nvSpPr>
        <p:spPr bwMode="auto">
          <a:xfrm>
            <a:off x="6361113" y="4017830"/>
            <a:ext cx="1947969" cy="861774"/>
          </a:xfrm>
          <a:prstGeom prst="rect">
            <a:avLst/>
          </a:prstGeom>
          <a:noFill/>
          <a:ln w="9525">
            <a:noFill/>
            <a:miter lim="800000"/>
            <a:headEnd/>
            <a:tailEnd/>
          </a:ln>
        </p:spPr>
        <p:txBody>
          <a:bodyPr wrap="none" anchor="ctr">
            <a:spAutoFit/>
          </a:bodyPr>
          <a:lstStyle/>
          <a:p>
            <a:pPr algn="l"/>
            <a:r>
              <a:rPr lang="it-IT" sz="1000" b="1" dirty="0" smtClean="0">
                <a:solidFill>
                  <a:srgbClr val="4D4D4D"/>
                </a:solidFill>
              </a:rPr>
              <a:t>VCSOFT Chile S.A.</a:t>
            </a:r>
          </a:p>
          <a:p>
            <a:pPr algn="l"/>
            <a:r>
              <a:rPr lang="it-IT" sz="1000" dirty="0">
                <a:solidFill>
                  <a:srgbClr val="4D4D4D"/>
                </a:solidFill>
              </a:rPr>
              <a:t>Francisco Antonio Encina </a:t>
            </a:r>
            <a:r>
              <a:rPr lang="it-IT" sz="1000" dirty="0" smtClean="0">
                <a:solidFill>
                  <a:srgbClr val="4D4D4D"/>
                </a:solidFill>
              </a:rPr>
              <a:t>1781</a:t>
            </a:r>
          </a:p>
          <a:p>
            <a:pPr algn="l"/>
            <a:r>
              <a:rPr lang="it-IT" sz="1000" dirty="0" smtClean="0">
                <a:solidFill>
                  <a:srgbClr val="4D4D4D"/>
                </a:solidFill>
              </a:rPr>
              <a:t>Tel: (56-2) 28171983</a:t>
            </a:r>
          </a:p>
          <a:p>
            <a:pPr algn="l"/>
            <a:r>
              <a:rPr lang="it-IT" sz="1000" dirty="0" smtClean="0">
                <a:solidFill>
                  <a:srgbClr val="4D4D4D"/>
                </a:solidFill>
              </a:rPr>
              <a:t>Cel:(56-9) 6288 5114</a:t>
            </a:r>
          </a:p>
          <a:p>
            <a:pPr algn="l"/>
            <a:r>
              <a:rPr lang="it-IT" sz="1000" dirty="0" smtClean="0">
                <a:solidFill>
                  <a:srgbClr val="4D4D4D"/>
                </a:solidFill>
              </a:rPr>
              <a:t>Santiago, Chile</a:t>
            </a:r>
            <a:endParaRPr lang="it-IT" sz="1000" dirty="0">
              <a:solidFill>
                <a:srgbClr val="4D4D4D"/>
              </a:solidFill>
            </a:endParaRPr>
          </a:p>
        </p:txBody>
      </p:sp>
    </p:spTree>
    <p:extLst>
      <p:ext uri="{BB962C8B-B14F-4D97-AF65-F5344CB8AC3E}">
        <p14:creationId xmlns:p14="http://schemas.microsoft.com/office/powerpoint/2010/main" val="3720091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Revisar que la definición se aplique al API</a:t>
            </a:r>
            <a:endParaRPr lang="es-CO"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745" y="1592110"/>
            <a:ext cx="6006946" cy="22821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80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fade">
                                      <p:cBhvr>
                                        <p:cTn id="7" dur="500"/>
                                        <p:tgtEl>
                                          <p:spTgt spid="4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Revisión de las operaciones</a:t>
            </a:r>
            <a:endParaRPr lang="es-CO"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677" y="851257"/>
            <a:ext cx="4790614" cy="4061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009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Vista </a:t>
            </a:r>
            <a:r>
              <a:rPr lang="es-CO" dirty="0" err="1" smtClean="0"/>
              <a:t>Assemble</a:t>
            </a:r>
            <a:endParaRPr lang="es-CO"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276" y="782638"/>
            <a:ext cx="5789254" cy="275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683" y="892277"/>
            <a:ext cx="3483312" cy="397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5154561" y="2042652"/>
            <a:ext cx="1283110" cy="287594"/>
          </a:xfrm>
          <a:prstGeom prst="roundRect">
            <a:avLst/>
          </a:prstGeom>
          <a:solidFill>
            <a:srgbClr val="FFFF00">
              <a:alpha val="20000"/>
            </a:srgbClr>
          </a:solidFill>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4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fade">
                                      <p:cBhvr>
                                        <p:cTn id="7" dur="500"/>
                                        <p:tgtEl>
                                          <p:spTgt spid="450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Prueba del servicio</a:t>
            </a:r>
            <a:endParaRPr lang="es-CO"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168" y="795543"/>
            <a:ext cx="2585884" cy="14935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436" y="929260"/>
            <a:ext cx="6825975" cy="290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5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500"/>
                                        <p:tgtEl>
                                          <p:spTgt spid="46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s-CO"/>
          </a:p>
        </p:txBody>
      </p:sp>
      <p:pic>
        <p:nvPicPr>
          <p:cNvPr id="4710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350408"/>
            <a:ext cx="8534400" cy="2766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4508" y="995107"/>
            <a:ext cx="27622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a:stCxn id="47108" idx="2"/>
          </p:cNvCxnSpPr>
          <p:nvPr/>
        </p:nvCxnSpPr>
        <p:spPr>
          <a:xfrm flipH="1">
            <a:off x="8052620" y="1290382"/>
            <a:ext cx="1" cy="199205"/>
          </a:xfrm>
          <a:prstGeom prst="straightConnector1">
            <a:avLst/>
          </a:prstGeom>
          <a:ln w="3175">
            <a:solidFill>
              <a:srgbClr val="FF0000"/>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cxnSp>
      <p:sp>
        <p:nvSpPr>
          <p:cNvPr id="7" name="TextBox 6"/>
          <p:cNvSpPr txBox="1"/>
          <p:nvPr/>
        </p:nvSpPr>
        <p:spPr>
          <a:xfrm>
            <a:off x="5818238" y="3163528"/>
            <a:ext cx="3170903" cy="1708160"/>
          </a:xfrm>
          <a:prstGeom prst="rect">
            <a:avLst/>
          </a:prstGeom>
          <a:solidFill>
            <a:srgbClr val="FFFF99"/>
          </a:solidFill>
          <a:effectLst>
            <a:outerShdw blurRad="50800" dist="38100" dir="2700000" algn="tl" rotWithShape="0">
              <a:prstClr val="black">
                <a:alpha val="40000"/>
              </a:prstClr>
            </a:outerShdw>
          </a:effectLst>
        </p:spPr>
        <p:txBody>
          <a:bodyPr wrap="square" rtlCol="0">
            <a:spAutoFit/>
          </a:bodyPr>
          <a:lstStyle/>
          <a:p>
            <a:pPr marL="228600" indent="-228600" algn="l">
              <a:buFont typeface="+mj-lt"/>
              <a:buAutoNum type="arabicPeriod"/>
            </a:pPr>
            <a:r>
              <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Verificar que no se tengan errores</a:t>
            </a:r>
          </a:p>
          <a:p>
            <a:pPr marL="228600" indent="-228600" algn="l">
              <a:buFont typeface="+mj-lt"/>
              <a:buAutoNum type="arabicPeriod"/>
            </a:pPr>
            <a:r>
              <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Si el servicio está detenido es que aún no se ha publicado en ningún Catálogo y por lo tanto en ningún API Gateway</a:t>
            </a:r>
          </a:p>
          <a:p>
            <a:pPr marL="228600" indent="-228600" algn="l">
              <a:buFont typeface="+mj-lt"/>
              <a:buAutoNum type="arabicPeriod"/>
            </a:pPr>
            <a:r>
              <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Activar el API para desplegar en un catálogo. Los API no se despliegan directamente, siempre se incluyen en PRODUCTOS. El producto tiene control de tráfico en el plan</a:t>
            </a:r>
          </a:p>
          <a:p>
            <a:pPr marL="228600" indent="-228600" algn="l">
              <a:buFont typeface="+mj-lt"/>
              <a:buAutoNum type="arabicPeriod"/>
            </a:pPr>
            <a:r>
              <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Quien invoca el API es una APP que es a quien se le asigna el </a:t>
            </a:r>
            <a:r>
              <a:rPr lang="es-CO" sz="1050" dirty="0" err="1"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APIKey</a:t>
            </a:r>
            <a:endPar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471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77" y="1511711"/>
            <a:ext cx="2039540" cy="2338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2109019" y="3768213"/>
            <a:ext cx="818536" cy="420330"/>
          </a:xfrm>
          <a:prstGeom prst="wedgeRectCallout">
            <a:avLst>
              <a:gd name="adj1" fmla="val -31643"/>
              <a:gd name="adj2" fmla="val -76503"/>
            </a:avLst>
          </a:prstGeom>
          <a:solidFill>
            <a:srgbClr val="FFFF00"/>
          </a:solidFill>
          <a:ln>
            <a:solidFill>
              <a:srgbClr val="FFC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100" dirty="0" smtClean="0">
                <a:latin typeface="Calibri" panose="020F0502020204030204" pitchFamily="34" charset="0"/>
                <a:cs typeface="Calibri" panose="020F0502020204030204" pitchFamily="34" charset="0"/>
              </a:rPr>
              <a:t>Activar</a:t>
            </a: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545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Invocación de API en entorno Prueba</a:t>
            </a:r>
            <a:endParaRPr lang="es-CO" dirty="0"/>
          </a:p>
        </p:txBody>
      </p:sp>
      <p:pic>
        <p:nvPicPr>
          <p:cNvPr id="48131"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71948" y="641816"/>
            <a:ext cx="3382389" cy="3974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sz="half" idx="2"/>
          </p:nvPr>
        </p:nvSpPr>
        <p:spPr>
          <a:xfrm>
            <a:off x="4076527" y="661835"/>
            <a:ext cx="4038600" cy="3394472"/>
          </a:xfrm>
        </p:spPr>
        <p:txBody>
          <a:bodyPr/>
          <a:lstStyle/>
          <a:p>
            <a:r>
              <a:rPr lang="es-CO" sz="1600" dirty="0" smtClean="0"/>
              <a:t>La invocación esta fija sin Valor de IP (AWS default)</a:t>
            </a:r>
          </a:p>
          <a:p>
            <a:r>
              <a:rPr lang="es-CO" sz="1600" dirty="0" smtClean="0"/>
              <a:t>Cambie la invocación en </a:t>
            </a:r>
            <a:r>
              <a:rPr lang="es-CO" sz="1600" dirty="0" err="1" smtClean="0"/>
              <a:t>Properties</a:t>
            </a:r>
            <a:r>
              <a:rPr lang="es-CO" sz="1600" dirty="0" smtClean="0"/>
              <a:t> adicionando un nuevo IP</a:t>
            </a:r>
            <a:endParaRPr lang="es-CO" sz="1600" dirty="0"/>
          </a:p>
        </p:txBody>
      </p:sp>
      <p:sp>
        <p:nvSpPr>
          <p:cNvPr id="7" name="Rectangular Callout 6"/>
          <p:cNvSpPr/>
          <p:nvPr/>
        </p:nvSpPr>
        <p:spPr>
          <a:xfrm>
            <a:off x="2109019" y="3768213"/>
            <a:ext cx="818536" cy="420330"/>
          </a:xfrm>
          <a:prstGeom prst="wedgeRectCallout">
            <a:avLst>
              <a:gd name="adj1" fmla="val -67679"/>
              <a:gd name="adj2" fmla="val 12971"/>
            </a:avLst>
          </a:prstGeom>
          <a:solidFill>
            <a:srgbClr val="FFFF00"/>
          </a:solidFill>
          <a:ln>
            <a:solidFill>
              <a:srgbClr val="FFC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100" dirty="0" smtClean="0">
                <a:latin typeface="Calibri" panose="020F0502020204030204" pitchFamily="34" charset="0"/>
                <a:cs typeface="Calibri" panose="020F0502020204030204" pitchFamily="34" charset="0"/>
              </a:rPr>
              <a:t>Resultado</a:t>
            </a:r>
            <a:endParaRPr lang="es-CO" sz="1100" dirty="0">
              <a:latin typeface="Calibri" panose="020F0502020204030204" pitchFamily="34" charset="0"/>
              <a:cs typeface="Calibri" panose="020F0502020204030204" pitchFamily="34" charset="0"/>
            </a:endParaRP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527" y="1945176"/>
            <a:ext cx="4890492" cy="28406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8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Talleres Desarrollo de Configuraciones APIC</a:t>
            </a:r>
            <a:endParaRPr lang="es-CO"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64008615"/>
              </p:ext>
            </p:extLst>
          </p:nvPr>
        </p:nvGraphicFramePr>
        <p:xfrm>
          <a:off x="1173480" y="1203961"/>
          <a:ext cx="7117080" cy="2560320"/>
        </p:xfrm>
        <a:graphic>
          <a:graphicData uri="http://schemas.openxmlformats.org/drawingml/2006/table">
            <a:tbl>
              <a:tblPr firstRow="1" firstCol="1" lastRow="1" lastCol="1" bandRow="1" bandCol="1"/>
              <a:tblGrid>
                <a:gridCol w="1243822"/>
                <a:gridCol w="5873258"/>
              </a:tblGrid>
              <a:tr h="109751">
                <a:tc>
                  <a:txBody>
                    <a:bodyPr/>
                    <a:lstStyle/>
                    <a:p>
                      <a:pPr marL="0" algn="l" rtl="0" eaLnBrk="1" latinLnBrk="0" hangingPunct="1">
                        <a:spcAft>
                          <a:spcPts val="0"/>
                        </a:spcAft>
                      </a:pPr>
                      <a:r>
                        <a:rPr kumimoji="0" lang="es-ES" sz="1400" b="1" kern="1200" dirty="0" smtClean="0">
                          <a:solidFill>
                            <a:schemeClr val="tx1"/>
                          </a:solidFill>
                          <a:effectLst/>
                          <a:latin typeface="Calibri"/>
                          <a:ea typeface="Times New Roman"/>
                          <a:cs typeface="Calibri"/>
                        </a:rPr>
                        <a:t>Temario</a:t>
                      </a:r>
                      <a:endParaRPr kumimoji="0" lang="es-CO" sz="1400" b="1" kern="1200" dirty="0">
                        <a:solidFill>
                          <a:schemeClr val="tx1"/>
                        </a:solidFill>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pPr algn="l">
                        <a:spcAft>
                          <a:spcPts val="0"/>
                        </a:spcAft>
                      </a:pPr>
                      <a:r>
                        <a:rPr lang="es-CO" sz="1400" b="1" dirty="0" smtClean="0">
                          <a:effectLst/>
                          <a:latin typeface="Abel" panose="02000506030000020004" pitchFamily="2" charset="0"/>
                          <a:ea typeface="Times New Roman"/>
                          <a:cs typeface="Calibri"/>
                        </a:rPr>
                        <a:t>Descripción</a:t>
                      </a:r>
                      <a:endParaRPr lang="es-CO" sz="1400" dirty="0">
                        <a:effectLst/>
                        <a:latin typeface="Abel" panose="02000506030000020004" pitchFamily="2" charset="0"/>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r>
              <a:tr h="219502">
                <a:tc>
                  <a:txBody>
                    <a:bodyPr/>
                    <a:lstStyle/>
                    <a:p>
                      <a:pPr algn="l">
                        <a:spcAft>
                          <a:spcPts val="0"/>
                        </a:spcAft>
                      </a:pPr>
                      <a:r>
                        <a:rPr lang="es-CO" sz="1800" dirty="0" smtClean="0">
                          <a:effectLst/>
                          <a:latin typeface="Abel" panose="02000506030000020004" pitchFamily="2" charset="0"/>
                          <a:ea typeface="Times New Roman"/>
                          <a:cs typeface="Calibri"/>
                        </a:rPr>
                        <a:t>Taller 01</a:t>
                      </a:r>
                      <a:endParaRPr lang="es-CO" sz="1800" dirty="0">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indent="0" algn="l">
                        <a:spcAft>
                          <a:spcPts val="0"/>
                        </a:spcAft>
                        <a:buFont typeface="Wingdings" panose="05000000000000000000" pitchFamily="2" charset="2"/>
                        <a:buNone/>
                      </a:pPr>
                      <a:r>
                        <a:rPr lang="es-CO" sz="1400" kern="1200" dirty="0" smtClean="0">
                          <a:solidFill>
                            <a:schemeClr val="tx1"/>
                          </a:solidFill>
                          <a:effectLst/>
                          <a:latin typeface="Abel" panose="02000506030000020004" pitchFamily="2" charset="0"/>
                          <a:ea typeface="Times New Roman"/>
                          <a:cs typeface="Calibri"/>
                        </a:rPr>
                        <a:t>Taller de entendimiento de contexto de configuración de APIs en API Manager</a:t>
                      </a:r>
                      <a:endParaRPr lang="es-CO" sz="1400" kern="1200" dirty="0">
                        <a:solidFill>
                          <a:schemeClr val="tx1"/>
                        </a:solidFill>
                        <a:effectLst/>
                        <a:latin typeface="Abel" panose="02000506030000020004" pitchFamily="2" charset="0"/>
                        <a:ea typeface="Times New Roman"/>
                        <a:cs typeface="Calibri"/>
                      </a:endParaRPr>
                    </a:p>
                    <a:p>
                      <a:pPr marL="0" indent="0" algn="l">
                        <a:spcAft>
                          <a:spcPts val="0"/>
                        </a:spcAft>
                        <a:buFont typeface="Wingdings" panose="05000000000000000000" pitchFamily="2" charset="2"/>
                        <a:buNone/>
                      </a:pPr>
                      <a:r>
                        <a:rPr lang="es-CO" sz="1400" kern="1200" dirty="0" smtClean="0">
                          <a:solidFill>
                            <a:schemeClr val="tx1"/>
                          </a:solidFill>
                          <a:effectLst/>
                          <a:latin typeface="Abel" panose="02000506030000020004" pitchFamily="2" charset="0"/>
                          <a:ea typeface="Times New Roman"/>
                          <a:cs typeface="Calibri"/>
                        </a:rPr>
                        <a:t>El objetivo es construir un simple API proxy a una funcionalidad ya existente</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751">
                <a:tc>
                  <a:txBody>
                    <a:bodyPr/>
                    <a:lstStyle/>
                    <a:p>
                      <a:pPr algn="l">
                        <a:spcAft>
                          <a:spcPts val="0"/>
                        </a:spcAft>
                      </a:pPr>
                      <a:r>
                        <a:rPr lang="es-CO" sz="1800" dirty="0" smtClean="0">
                          <a:effectLst/>
                          <a:latin typeface="Abel" panose="02000506030000020004" pitchFamily="2" charset="0"/>
                          <a:ea typeface="Times New Roman"/>
                          <a:cs typeface="Calibri"/>
                        </a:rPr>
                        <a:t>Taller 02</a:t>
                      </a:r>
                      <a:endParaRPr lang="es-CO" sz="1800" dirty="0">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es-CO" sz="1400" kern="1200" dirty="0" smtClean="0">
                          <a:solidFill>
                            <a:schemeClr val="tx1"/>
                          </a:solidFill>
                          <a:effectLst/>
                          <a:latin typeface="Abel" panose="02000506030000020004" pitchFamily="2" charset="0"/>
                          <a:ea typeface="Times New Roman"/>
                          <a:cs typeface="Calibri"/>
                        </a:rPr>
                        <a:t>Diseño de API con </a:t>
                      </a:r>
                      <a:r>
                        <a:rPr lang="es-CO" sz="1400" kern="1200" dirty="0" err="1" smtClean="0">
                          <a:solidFill>
                            <a:schemeClr val="tx1"/>
                          </a:solidFill>
                          <a:effectLst/>
                          <a:latin typeface="Abel" panose="02000506030000020004" pitchFamily="2" charset="0"/>
                          <a:ea typeface="Times New Roman"/>
                          <a:cs typeface="Calibri"/>
                        </a:rPr>
                        <a:t>Swagger</a:t>
                      </a:r>
                      <a:r>
                        <a:rPr lang="es-CO" sz="1400" kern="1200" dirty="0" smtClean="0">
                          <a:solidFill>
                            <a:schemeClr val="tx1"/>
                          </a:solidFill>
                          <a:effectLst/>
                          <a:latin typeface="Abel" panose="02000506030000020004" pitchFamily="2" charset="0"/>
                          <a:ea typeface="Times New Roman"/>
                          <a:cs typeface="Calibri"/>
                        </a:rPr>
                        <a:t> en APICURIO</a:t>
                      </a:r>
                      <a:endParaRPr lang="es-CO" sz="1400" kern="1200" dirty="0">
                        <a:solidFill>
                          <a:schemeClr val="tx1"/>
                        </a:solidFill>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751">
                <a:tc>
                  <a:txBody>
                    <a:bodyPr/>
                    <a:lstStyle/>
                    <a:p>
                      <a:pPr algn="l">
                        <a:spcAft>
                          <a:spcPts val="0"/>
                        </a:spcAft>
                      </a:pPr>
                      <a:r>
                        <a:rPr lang="es-CO" sz="1800" dirty="0" smtClean="0">
                          <a:effectLst/>
                          <a:latin typeface="Abel" panose="02000506030000020004" pitchFamily="2" charset="0"/>
                          <a:ea typeface="Times New Roman"/>
                          <a:cs typeface="Calibri"/>
                        </a:rPr>
                        <a:t>Taller 03</a:t>
                      </a:r>
                      <a:endParaRPr lang="es-CO" sz="1800" dirty="0">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es-CO" sz="1400" kern="1200" dirty="0" smtClean="0">
                          <a:solidFill>
                            <a:schemeClr val="tx1"/>
                          </a:solidFill>
                          <a:effectLst/>
                          <a:latin typeface="Abel" panose="02000506030000020004" pitchFamily="2" charset="0"/>
                          <a:ea typeface="Times New Roman"/>
                          <a:cs typeface="Calibri"/>
                        </a:rPr>
                        <a:t>Registro de API en API Manager</a:t>
                      </a:r>
                      <a:endParaRPr lang="es-CO" sz="1400" kern="1200" dirty="0">
                        <a:solidFill>
                          <a:schemeClr val="tx1"/>
                        </a:solidFill>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751">
                <a:tc>
                  <a:txBody>
                    <a:bodyPr/>
                    <a:lstStyle/>
                    <a:p>
                      <a:pPr algn="l">
                        <a:spcAft>
                          <a:spcPts val="0"/>
                        </a:spcAft>
                      </a:pPr>
                      <a:r>
                        <a:rPr lang="es-CO" sz="1800" dirty="0" smtClean="0">
                          <a:effectLst/>
                          <a:latin typeface="Abel" panose="02000506030000020004" pitchFamily="2" charset="0"/>
                          <a:ea typeface="Times New Roman"/>
                          <a:cs typeface="Calibri"/>
                        </a:rPr>
                        <a:t>Taller 04</a:t>
                      </a:r>
                      <a:endParaRPr lang="es-CO" sz="1800" dirty="0">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es-CO" sz="1400" kern="1200" dirty="0" smtClean="0">
                          <a:solidFill>
                            <a:schemeClr val="tx1"/>
                          </a:solidFill>
                          <a:effectLst/>
                          <a:latin typeface="Abel" panose="02000506030000020004" pitchFamily="2" charset="0"/>
                          <a:ea typeface="Times New Roman"/>
                          <a:cs typeface="Calibri"/>
                        </a:rPr>
                        <a:t>Analítica API para desarrolladores</a:t>
                      </a:r>
                      <a:endParaRPr lang="es-CO" sz="1400" kern="1200" dirty="0">
                        <a:solidFill>
                          <a:schemeClr val="tx1"/>
                        </a:solidFill>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751">
                <a:tc>
                  <a:txBody>
                    <a:bodyPr/>
                    <a:lstStyle/>
                    <a:p>
                      <a:pPr algn="l">
                        <a:spcAft>
                          <a:spcPts val="0"/>
                        </a:spcAft>
                      </a:pPr>
                      <a:r>
                        <a:rPr lang="es-CO" sz="1800" dirty="0" smtClean="0">
                          <a:effectLst/>
                          <a:latin typeface="Abel" panose="02000506030000020004" pitchFamily="2" charset="0"/>
                          <a:ea typeface="Times New Roman"/>
                          <a:cs typeface="Calibri"/>
                        </a:rPr>
                        <a:t>Taller 05</a:t>
                      </a:r>
                      <a:endParaRPr lang="es-CO" sz="1800" dirty="0">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es-CO" sz="1400" kern="1200" dirty="0" smtClean="0">
                          <a:solidFill>
                            <a:schemeClr val="tx1"/>
                          </a:solidFill>
                          <a:effectLst/>
                          <a:latin typeface="Abel" panose="02000506030000020004" pitchFamily="2" charset="0"/>
                          <a:ea typeface="Times New Roman"/>
                          <a:cs typeface="Calibri"/>
                        </a:rPr>
                        <a:t>OAuth2</a:t>
                      </a:r>
                      <a:endParaRPr lang="es-CO" sz="1400" kern="1200" dirty="0">
                        <a:solidFill>
                          <a:schemeClr val="tx1"/>
                        </a:solidFill>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751">
                <a:tc>
                  <a:txBody>
                    <a:bodyPr/>
                    <a:lstStyle/>
                    <a:p>
                      <a:pPr algn="l">
                        <a:spcAft>
                          <a:spcPts val="0"/>
                        </a:spcAft>
                      </a:pPr>
                      <a:r>
                        <a:rPr lang="es-CO" sz="1800" dirty="0" smtClean="0">
                          <a:effectLst/>
                          <a:latin typeface="Abel" panose="02000506030000020004" pitchFamily="2" charset="0"/>
                          <a:ea typeface="Times New Roman"/>
                          <a:cs typeface="Calibri"/>
                        </a:rPr>
                        <a:t>Taller 06</a:t>
                      </a:r>
                      <a:endParaRPr lang="es-CO" sz="1800" dirty="0">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es-CO" sz="1400" kern="1200" dirty="0" smtClean="0">
                          <a:solidFill>
                            <a:schemeClr val="tx1"/>
                          </a:solidFill>
                          <a:effectLst/>
                          <a:latin typeface="Abel" panose="02000506030000020004" pitchFamily="2" charset="0"/>
                          <a:ea typeface="Times New Roman"/>
                          <a:cs typeface="Calibri"/>
                        </a:rPr>
                        <a:t>Integración servicios SOAP</a:t>
                      </a:r>
                      <a:endParaRPr lang="es-CO" sz="1400" kern="1200" dirty="0">
                        <a:solidFill>
                          <a:schemeClr val="tx1"/>
                        </a:solidFill>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3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800" dirty="0" smtClean="0">
                          <a:effectLst/>
                          <a:latin typeface="Abel" panose="02000506030000020004" pitchFamily="2" charset="0"/>
                          <a:ea typeface="Times New Roman"/>
                          <a:cs typeface="Calibri"/>
                        </a:rPr>
                        <a:t>Taller 07</a:t>
                      </a:r>
                    </a:p>
                    <a:p>
                      <a:pPr algn="l">
                        <a:spcAft>
                          <a:spcPts val="0"/>
                        </a:spcAft>
                      </a:pPr>
                      <a:endParaRPr lang="es-CO" sz="1800" dirty="0">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a:spcAft>
                          <a:spcPts val="0"/>
                        </a:spcAft>
                        <a:buFont typeface="Wingdings"/>
                        <a:buNone/>
                      </a:pPr>
                      <a:r>
                        <a:rPr lang="es-CO" sz="1400" kern="1200" dirty="0" smtClean="0">
                          <a:solidFill>
                            <a:schemeClr val="tx1"/>
                          </a:solidFill>
                          <a:effectLst/>
                          <a:latin typeface="Abel" panose="02000506030000020004" pitchFamily="2" charset="0"/>
                          <a:ea typeface="Times New Roman"/>
                          <a:cs typeface="Calibri"/>
                        </a:rPr>
                        <a:t>Publicación Producto</a:t>
                      </a:r>
                    </a:p>
                    <a:p>
                      <a:pPr marL="0" lvl="0" indent="0" algn="l">
                        <a:spcAft>
                          <a:spcPts val="0"/>
                        </a:spcAft>
                        <a:buFont typeface="Wingdings"/>
                        <a:buNone/>
                      </a:pPr>
                      <a:r>
                        <a:rPr lang="es-CO" sz="1400" kern="1200" dirty="0" smtClean="0">
                          <a:solidFill>
                            <a:schemeClr val="tx1"/>
                          </a:solidFill>
                          <a:effectLst/>
                          <a:latin typeface="Abel" panose="02000506030000020004" pitchFamily="2" charset="0"/>
                          <a:ea typeface="Times New Roman"/>
                          <a:cs typeface="Calibri"/>
                        </a:rPr>
                        <a:t>Interacción como Consumidor en API Developer Portal</a:t>
                      </a:r>
                      <a:endParaRPr lang="es-CO" sz="1400" kern="1200" dirty="0">
                        <a:solidFill>
                          <a:schemeClr val="tx1"/>
                        </a:solidFill>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824642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CO" dirty="0" smtClean="0"/>
              <a:t>Registro de Producto</a:t>
            </a:r>
            <a:endParaRPr lang="es-CO" dirty="0"/>
          </a:p>
        </p:txBody>
      </p:sp>
      <p:pic>
        <p:nvPicPr>
          <p:cNvPr id="491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007114"/>
            <a:ext cx="8534400" cy="3453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020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Nuevo Producto</a:t>
            </a:r>
            <a:endParaRPr lang="es-CO" dirty="0"/>
          </a:p>
        </p:txBody>
      </p:sp>
      <p:pic>
        <p:nvPicPr>
          <p:cNvPr id="5017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42642" y="690920"/>
            <a:ext cx="3402926" cy="24357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998" y="574009"/>
            <a:ext cx="3500000" cy="4469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484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fade">
                                      <p:cBhvr>
                                        <p:cTn id="7" dur="500"/>
                                        <p:tgtEl>
                                          <p:spTgt spid="5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Selección de API</a:t>
            </a:r>
            <a:endParaRPr lang="es-CO" dirty="0"/>
          </a:p>
        </p:txBody>
      </p:sp>
      <p:pic>
        <p:nvPicPr>
          <p:cNvPr id="512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3351" y="654050"/>
            <a:ext cx="6195398"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6010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Plan y Visibilidad</a:t>
            </a:r>
            <a:endParaRPr lang="es-CO" dirty="0"/>
          </a:p>
        </p:txBody>
      </p:sp>
      <p:pic>
        <p:nvPicPr>
          <p:cNvPr id="522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6936" y="1170244"/>
            <a:ext cx="2928730" cy="28634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822" y="713955"/>
            <a:ext cx="3230088" cy="43082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621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fade">
                                      <p:cBhvr>
                                        <p:cTn id="7" dur="500"/>
                                        <p:tgtEl>
                                          <p:spTgt spid="52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Reporte de creación de producto</a:t>
            </a:r>
            <a:endParaRPr lang="es-CO" dirty="0"/>
          </a:p>
        </p:txBody>
      </p:sp>
      <p:pic>
        <p:nvPicPr>
          <p:cNvPr id="532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2369" y="654050"/>
            <a:ext cx="4797361"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1444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645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0135" y="654050"/>
            <a:ext cx="5841830"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79812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 y Producto</a:t>
            </a:r>
            <a:endParaRPr lang="es-CO" dirty="0"/>
          </a:p>
        </p:txBody>
      </p:sp>
      <p:pic>
        <p:nvPicPr>
          <p:cNvPr id="542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7243" y="659294"/>
            <a:ext cx="7575140" cy="2457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858" y="2677821"/>
            <a:ext cx="1290694" cy="1478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ular Callout 5"/>
          <p:cNvSpPr/>
          <p:nvPr/>
        </p:nvSpPr>
        <p:spPr>
          <a:xfrm>
            <a:off x="5729748" y="2996762"/>
            <a:ext cx="1364226" cy="420330"/>
          </a:xfrm>
          <a:prstGeom prst="wedgeRectCallout">
            <a:avLst>
              <a:gd name="adj1" fmla="val 67997"/>
              <a:gd name="adj2" fmla="val -15098"/>
            </a:avLst>
          </a:prstGeom>
          <a:solidFill>
            <a:srgbClr val="FFFF00"/>
          </a:solidFill>
          <a:ln>
            <a:solidFill>
              <a:srgbClr val="FFC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100" dirty="0" smtClean="0">
                <a:latin typeface="Calibri" panose="020F0502020204030204" pitchFamily="34" charset="0"/>
                <a:cs typeface="Calibri" panose="020F0502020204030204" pitchFamily="34" charset="0"/>
              </a:rPr>
              <a:t>Actividades sobre Producto</a:t>
            </a: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745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wipe(up)">
                                      <p:cBhvr>
                                        <p:cTn id="7" dur="500"/>
                                        <p:tgtEl>
                                          <p:spTgt spid="54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Ciclo de Vida de Producto</a:t>
            </a:r>
            <a:endParaRPr lang="es-CO" dirty="0"/>
          </a:p>
        </p:txBody>
      </p:sp>
      <p:sp>
        <p:nvSpPr>
          <p:cNvPr id="3" name="Content Placeholder 2"/>
          <p:cNvSpPr>
            <a:spLocks noGrp="1"/>
          </p:cNvSpPr>
          <p:nvPr>
            <p:ph idx="1"/>
          </p:nvPr>
        </p:nvSpPr>
        <p:spPr/>
        <p:txBody>
          <a:bodyPr/>
          <a:lstStyle/>
          <a:p>
            <a:r>
              <a:rPr lang="es-CO" dirty="0"/>
              <a:t>Los productos dentro </a:t>
            </a:r>
            <a:r>
              <a:rPr lang="es-CO" dirty="0" smtClean="0"/>
              <a:t>cada catálogo </a:t>
            </a:r>
            <a:r>
              <a:rPr lang="es-CO" dirty="0"/>
              <a:t>siguen un ciclo de vida de gobierno que define los siguientes estados:</a:t>
            </a:r>
          </a:p>
          <a:p>
            <a:pPr lvl="1"/>
            <a:r>
              <a:rPr lang="es-CO" dirty="0" err="1" smtClean="0"/>
              <a:t>Stage</a:t>
            </a:r>
            <a:r>
              <a:rPr lang="es-CO" dirty="0" smtClean="0"/>
              <a:t> </a:t>
            </a:r>
            <a:r>
              <a:rPr lang="es-CO" dirty="0"/>
              <a:t>(Desplegar)</a:t>
            </a:r>
          </a:p>
          <a:p>
            <a:pPr lvl="1"/>
            <a:r>
              <a:rPr lang="es-CO" dirty="0"/>
              <a:t>Publicar</a:t>
            </a:r>
          </a:p>
          <a:p>
            <a:pPr lvl="1"/>
            <a:r>
              <a:rPr lang="es-CO" dirty="0"/>
              <a:t>Dejar en desuso</a:t>
            </a:r>
          </a:p>
          <a:p>
            <a:pPr lvl="1"/>
            <a:r>
              <a:rPr lang="es-CO" dirty="0"/>
              <a:t>Retirar</a:t>
            </a:r>
          </a:p>
          <a:p>
            <a:pPr lvl="1"/>
            <a:r>
              <a:rPr lang="es-CO" dirty="0"/>
              <a:t>Reemplazar</a:t>
            </a:r>
          </a:p>
          <a:p>
            <a:pPr lvl="1"/>
            <a:r>
              <a:rPr lang="es-CO" dirty="0"/>
              <a:t>Sustituir</a:t>
            </a:r>
          </a:p>
          <a:p>
            <a:endParaRPr lang="es-CO" dirty="0"/>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598" y="1633846"/>
            <a:ext cx="4451477" cy="2436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48126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Publish</a:t>
            </a:r>
            <a:r>
              <a:rPr lang="es-CO" dirty="0" smtClean="0"/>
              <a:t> to </a:t>
            </a:r>
            <a:r>
              <a:rPr lang="es-CO" dirty="0" err="1" smtClean="0"/>
              <a:t>Catalog</a:t>
            </a:r>
            <a:endParaRPr lang="es-CO" dirty="0"/>
          </a:p>
        </p:txBody>
      </p:sp>
      <p:sp>
        <p:nvSpPr>
          <p:cNvPr id="4" name="AutoShape 2" descr="image2019-12-23_17-55-35.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734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9882" y="654050"/>
            <a:ext cx="5102336"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6676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58371"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70912" y="756961"/>
            <a:ext cx="3437411" cy="1649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2698955" y="1460090"/>
            <a:ext cx="995516" cy="848033"/>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569" y="1825111"/>
            <a:ext cx="6026780" cy="2218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3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8897" y="3266167"/>
            <a:ext cx="1067546" cy="17958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82" y="3504704"/>
            <a:ext cx="2665531" cy="1459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186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372"/>
                                        </p:tgtEl>
                                        <p:attrNameLst>
                                          <p:attrName>style.visibility</p:attrName>
                                        </p:attrNameLst>
                                      </p:cBhvr>
                                      <p:to>
                                        <p:strVal val="visible"/>
                                      </p:to>
                                    </p:set>
                                    <p:animEffect transition="in" filter="fade">
                                      <p:cBhvr>
                                        <p:cTn id="7" dur="500"/>
                                        <p:tgtEl>
                                          <p:spTgt spid="583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373"/>
                                        </p:tgtEl>
                                        <p:attrNameLst>
                                          <p:attrName>style.visibility</p:attrName>
                                        </p:attrNameLst>
                                      </p:cBhvr>
                                      <p:to>
                                        <p:strVal val="visible"/>
                                      </p:to>
                                    </p:set>
                                    <p:animEffect transition="in" filter="wipe(up)">
                                      <p:cBhvr>
                                        <p:cTn id="12" dur="500"/>
                                        <p:tgtEl>
                                          <p:spTgt spid="583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Usuario</a:t>
            </a:r>
            <a:endParaRPr lang="es-CO" dirty="0"/>
          </a:p>
        </p:txBody>
      </p:sp>
      <p:sp>
        <p:nvSpPr>
          <p:cNvPr id="3" name="Content Placeholder 2"/>
          <p:cNvSpPr>
            <a:spLocks noGrp="1"/>
          </p:cNvSpPr>
          <p:nvPr>
            <p:ph idx="1"/>
          </p:nvPr>
        </p:nvSpPr>
        <p:spPr>
          <a:xfrm>
            <a:off x="323850" y="654537"/>
            <a:ext cx="8585834" cy="4158647"/>
          </a:xfrm>
        </p:spPr>
        <p:txBody>
          <a:bodyPr/>
          <a:lstStyle/>
          <a:p>
            <a:r>
              <a:rPr lang="es-CO" dirty="0" smtClean="0"/>
              <a:t>Usuario de acceso a APIC</a:t>
            </a:r>
          </a:p>
          <a:p>
            <a:pPr lvl="1"/>
            <a:r>
              <a:rPr lang="es-CO" dirty="0" smtClean="0"/>
              <a:t>Usuario: taller</a:t>
            </a:r>
          </a:p>
          <a:p>
            <a:pPr lvl="1"/>
            <a:r>
              <a:rPr lang="es-CO" dirty="0" err="1" smtClean="0"/>
              <a:t>Password</a:t>
            </a:r>
            <a:r>
              <a:rPr lang="es-CO" dirty="0" smtClean="0"/>
              <a:t>: Transbank1</a:t>
            </a:r>
          </a:p>
          <a:p>
            <a:pPr lvl="1"/>
            <a:endParaRPr lang="es-CO" dirty="0" smtClean="0"/>
          </a:p>
          <a:p>
            <a:pPr lvl="1"/>
            <a:endParaRPr lang="es-CO" dirty="0"/>
          </a:p>
          <a:p>
            <a:pPr marL="457200" lvl="1" indent="0">
              <a:buNone/>
            </a:pPr>
            <a:endParaRPr lang="es-CO" dirty="0"/>
          </a:p>
          <a:p>
            <a:r>
              <a:rPr lang="es-CO" dirty="0" smtClean="0"/>
              <a:t>Recursos</a:t>
            </a:r>
          </a:p>
          <a:p>
            <a:pPr lvl="1"/>
            <a:r>
              <a:rPr lang="es-CO" dirty="0" smtClean="0"/>
              <a:t>GIT: </a:t>
            </a:r>
            <a:r>
              <a:rPr lang="es-CO" dirty="0" smtClean="0">
                <a:hlinkClick r:id="rId2"/>
              </a:rPr>
              <a:t>https</a:t>
            </a:r>
            <a:r>
              <a:rPr lang="es-CO" dirty="0">
                <a:hlinkClick r:id="rId2"/>
              </a:rPr>
              <a:t>://git.vc-soft.com/jaimev/taller-apic</a:t>
            </a:r>
            <a:endParaRPr lang="es-CO" dirty="0" smtClean="0"/>
          </a:p>
          <a:p>
            <a:pPr lvl="1"/>
            <a:r>
              <a:rPr lang="es-CO" dirty="0" smtClean="0"/>
              <a:t>Descarga ZIP</a:t>
            </a:r>
          </a:p>
          <a:p>
            <a:pPr marL="457200" lvl="1" indent="0">
              <a:buNone/>
            </a:pPr>
            <a:r>
              <a:rPr lang="es-CO" sz="1400" dirty="0">
                <a:hlinkClick r:id="rId3"/>
              </a:rPr>
              <a:t>https://</a:t>
            </a:r>
            <a:r>
              <a:rPr lang="es-CO" sz="1400" dirty="0" smtClean="0">
                <a:hlinkClick r:id="rId3"/>
              </a:rPr>
              <a:t>git.vc-soft.com/jaimev/taller-apic/repository/archive.zip?ref=master</a:t>
            </a:r>
            <a:r>
              <a:rPr lang="es-CO" sz="1400" dirty="0" smtClean="0"/>
              <a:t> </a:t>
            </a:r>
            <a:endParaRPr lang="es-CO" dirty="0" smtClean="0"/>
          </a:p>
          <a:p>
            <a:pPr lvl="1"/>
            <a:r>
              <a:rPr lang="es-CO" dirty="0" smtClean="0"/>
              <a:t>Alternativa: </a:t>
            </a:r>
            <a:r>
              <a:rPr lang="es-CO" dirty="0"/>
              <a:t>clonar </a:t>
            </a:r>
            <a:r>
              <a:rPr lang="es-CO" dirty="0"/>
              <a:t>https://git.vc-soft.com/jaimev/taller-apic.git</a:t>
            </a:r>
            <a:endParaRPr lang="es-CO" dirty="0" smtClean="0"/>
          </a:p>
          <a:p>
            <a:pPr marL="914400" lvl="2" indent="0">
              <a:buNone/>
            </a:pPr>
            <a:r>
              <a:rPr lang="es-CO" dirty="0" smtClean="0"/>
              <a:t>Solo directorio </a:t>
            </a:r>
            <a:r>
              <a:rPr lang="es-CO" sz="1050" dirty="0">
                <a:hlinkClick r:id="rId4"/>
              </a:rPr>
              <a:t>https://git.vc-soft.com/jaimev/taller-apic/tree/master/tallerDesarrollo</a:t>
            </a:r>
            <a:endParaRPr lang="es-CO" sz="1050" dirty="0" smtClean="0"/>
          </a:p>
        </p:txBody>
      </p:sp>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0720" y="114300"/>
            <a:ext cx="3133724" cy="24731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6355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Registrando un consumidor: suscripciones</a:t>
            </a:r>
            <a:endParaRPr lang="es-CO" dirty="0"/>
          </a:p>
        </p:txBody>
      </p:sp>
      <p:pic>
        <p:nvPicPr>
          <p:cNvPr id="593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692840"/>
            <a:ext cx="8534400" cy="40816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743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604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6091" y="654050"/>
            <a:ext cx="7249917"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90171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Definiendo el </a:t>
            </a:r>
            <a:r>
              <a:rPr lang="es-CO" dirty="0" err="1" smtClean="0"/>
              <a:t>APIKey</a:t>
            </a:r>
            <a:r>
              <a:rPr lang="es-CO" dirty="0" smtClean="0"/>
              <a:t> </a:t>
            </a:r>
            <a:endParaRPr lang="es-CO" dirty="0"/>
          </a:p>
        </p:txBody>
      </p:sp>
      <p:pic>
        <p:nvPicPr>
          <p:cNvPr id="614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788829"/>
            <a:ext cx="8534400" cy="13234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30" y="1883082"/>
            <a:ext cx="4679848" cy="14102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2455622812"/>
              </p:ext>
            </p:extLst>
          </p:nvPr>
        </p:nvGraphicFramePr>
        <p:xfrm>
          <a:off x="4001866" y="3398827"/>
          <a:ext cx="4909709" cy="365760"/>
        </p:xfrm>
        <a:graphic>
          <a:graphicData uri="http://schemas.openxmlformats.org/drawingml/2006/table">
            <a:tbl>
              <a:tblPr/>
              <a:tblGrid>
                <a:gridCol w="4909709"/>
              </a:tblGrid>
              <a:tr h="0">
                <a:tc>
                  <a:txBody>
                    <a:bodyPr/>
                    <a:lstStyle/>
                    <a:p>
                      <a:pPr fontAlgn="ctr"/>
                      <a:r>
                        <a:rPr lang="es-CO" b="0" dirty="0">
                          <a:effectLst/>
                          <a:latin typeface="inherit"/>
                        </a:rPr>
                        <a:t>ca590d41999dde350b7598b570e1fda3</a:t>
                      </a:r>
                    </a:p>
                  </a:txBody>
                  <a:tcPr anchor="ctr">
                    <a:lnL>
                      <a:noFill/>
                    </a:lnL>
                    <a:lnR>
                      <a:noFill/>
                    </a:lnR>
                    <a:lnT>
                      <a:noFill/>
                    </a:lnT>
                    <a:lnB>
                      <a:noFill/>
                    </a:lnB>
                    <a:solidFill>
                      <a:srgbClr val="F0F3F6"/>
                    </a:solidFill>
                  </a:tcPr>
                </a:tc>
              </a:tr>
            </a:tbl>
          </a:graphicData>
        </a:graphic>
      </p:graphicFrame>
      <p:sp>
        <p:nvSpPr>
          <p:cNvPr id="5" name="Rectangle 4"/>
          <p:cNvSpPr>
            <a:spLocks noChangeArrowheads="1"/>
          </p:cNvSpPr>
          <p:nvPr/>
        </p:nvSpPr>
        <p:spPr bwMode="auto">
          <a:xfrm>
            <a:off x="2136775" y="2551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1800" b="0" i="0" u="none" strike="noStrike" cap="none" normalizeH="0" baseline="0" smtClean="0">
                <a:ln>
                  <a:noFill/>
                </a:ln>
                <a:solidFill>
                  <a:schemeClr val="tx1"/>
                </a:solidFill>
                <a:effectLst/>
                <a:latin typeface="Arial" pitchFamily="34" charset="0"/>
                <a:cs typeface="Arial" pitchFamily="34" charset="0"/>
              </a:rPr>
              <a:t/>
            </a:r>
            <a:br>
              <a:rPr kumimoji="0" lang="es-CO" altLang="es-CO" sz="1800" b="0" i="0" u="none" strike="noStrike" cap="none" normalizeH="0" baseline="0" smtClean="0">
                <a:ln>
                  <a:noFill/>
                </a:ln>
                <a:solidFill>
                  <a:schemeClr val="tx1"/>
                </a:solidFill>
                <a:effectLst/>
                <a:latin typeface="Arial" pitchFamily="34" charset="0"/>
                <a:cs typeface="Arial" pitchFamily="34" charset="0"/>
              </a:rPr>
            </a:br>
            <a:endParaRPr kumimoji="0" lang="es-CO" altLang="es-CO"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4732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fade">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Postman</a:t>
            </a:r>
            <a:endParaRPr lang="es-CO" dirty="0"/>
          </a:p>
        </p:txBody>
      </p:sp>
      <p:sp>
        <p:nvSpPr>
          <p:cNvPr id="3" name="Content Placeholder 2"/>
          <p:cNvSpPr>
            <a:spLocks noGrp="1"/>
          </p:cNvSpPr>
          <p:nvPr>
            <p:ph idx="1"/>
          </p:nvPr>
        </p:nvSpPr>
        <p:spPr/>
        <p:txBody>
          <a:bodyPr/>
          <a:lstStyle/>
          <a:p>
            <a:r>
              <a:rPr lang="es-CO" dirty="0" smtClean="0"/>
              <a:t>Crear una invocación REST hacia</a:t>
            </a:r>
          </a:p>
          <a:p>
            <a:pPr lvl="1"/>
            <a:r>
              <a:rPr lang="es-CO" dirty="0" smtClean="0"/>
              <a:t>GET </a:t>
            </a:r>
            <a:r>
              <a:rPr lang="es-CO" dirty="0" smtClean="0">
                <a:hlinkClick r:id="rId2"/>
              </a:rPr>
              <a:t>https</a:t>
            </a:r>
            <a:r>
              <a:rPr lang="es-CO" dirty="0">
                <a:hlinkClick r:id="rId2"/>
              </a:rPr>
              <a:t>://</a:t>
            </a:r>
            <a:r>
              <a:rPr lang="es-CO" dirty="0" smtClean="0">
                <a:hlinkClick r:id="rId2"/>
              </a:rPr>
              <a:t>api.apic.dev1.tbk.cl/transbank/sandbox/taller-01-00-where-is-my-ip</a:t>
            </a:r>
            <a:endParaRPr lang="es-CO" dirty="0" smtClean="0"/>
          </a:p>
          <a:p>
            <a:pPr lvl="1"/>
            <a:r>
              <a:rPr lang="es-CO" dirty="0" err="1" smtClean="0"/>
              <a:t>Header</a:t>
            </a:r>
            <a:endParaRPr lang="es-CO" dirty="0" smtClean="0"/>
          </a:p>
          <a:p>
            <a:pPr lvl="2"/>
            <a:r>
              <a:rPr lang="es-CO" dirty="0" smtClean="0"/>
              <a:t>X-IBM-</a:t>
            </a:r>
            <a:r>
              <a:rPr lang="es-CO" dirty="0" err="1" smtClean="0"/>
              <a:t>Client</a:t>
            </a:r>
            <a:r>
              <a:rPr lang="es-CO" dirty="0" smtClean="0"/>
              <a:t>-Id</a:t>
            </a:r>
          </a:p>
          <a:p>
            <a:pPr lvl="2"/>
            <a:r>
              <a:rPr lang="es-CO" dirty="0">
                <a:solidFill>
                  <a:prstClr val="black"/>
                </a:solidFill>
                <a:latin typeface="inherit"/>
              </a:rPr>
              <a:t>ca590d41999dde350b7598b570e1fda3</a:t>
            </a:r>
            <a:endParaRPr lang="es-CO" dirty="0" smtClean="0"/>
          </a:p>
          <a:p>
            <a:pPr lvl="1"/>
            <a:endParaRPr lang="es-CO" dirty="0"/>
          </a:p>
        </p:txBody>
      </p:sp>
      <p:sp>
        <p:nvSpPr>
          <p:cNvPr id="5" name="Rectangle 1"/>
          <p:cNvSpPr>
            <a:spLocks noChangeArrowheads="1"/>
          </p:cNvSpPr>
          <p:nvPr/>
        </p:nvSpPr>
        <p:spPr bwMode="auto">
          <a:xfrm>
            <a:off x="2136775" y="2551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altLang="es-CO" sz="1800" b="0" i="0" u="none" strike="noStrike" cap="none" normalizeH="0" baseline="0" smtClean="0">
                <a:ln>
                  <a:noFill/>
                </a:ln>
                <a:solidFill>
                  <a:schemeClr val="tx1"/>
                </a:solidFill>
                <a:effectLst/>
                <a:latin typeface="Arial" pitchFamily="34" charset="0"/>
                <a:cs typeface="Arial" pitchFamily="34" charset="0"/>
              </a:rPr>
              <a:t/>
            </a:r>
            <a:br>
              <a:rPr kumimoji="0" lang="es-CO" altLang="es-CO" sz="1800" b="0" i="0" u="none" strike="noStrike" cap="none" normalizeH="0" baseline="0" smtClean="0">
                <a:ln>
                  <a:noFill/>
                </a:ln>
                <a:solidFill>
                  <a:schemeClr val="tx1"/>
                </a:solidFill>
                <a:effectLst/>
                <a:latin typeface="Arial" pitchFamily="34" charset="0"/>
                <a:cs typeface="Arial" pitchFamily="34" charset="0"/>
              </a:rPr>
            </a:br>
            <a:endParaRPr kumimoji="0" lang="es-CO" altLang="es-CO"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7965257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43" y="82932"/>
            <a:ext cx="5123789" cy="2564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213" y="863688"/>
            <a:ext cx="5701334" cy="3567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0"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395975" y="2190135"/>
            <a:ext cx="5632904" cy="285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51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490"/>
                                        </p:tgtEl>
                                        <p:attrNameLst>
                                          <p:attrName>style.visibility</p:attrName>
                                        </p:attrNameLst>
                                      </p:cBhvr>
                                      <p:to>
                                        <p:strVal val="visible"/>
                                      </p:to>
                                    </p:set>
                                    <p:animEffect transition="in" filter="fade">
                                      <p:cBhvr>
                                        <p:cTn id="12" dur="500"/>
                                        <p:tgtEl>
                                          <p:spTgt spid="63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Resumen Taller</a:t>
            </a:r>
            <a:endParaRPr lang="es-CO" dirty="0"/>
          </a:p>
        </p:txBody>
      </p:sp>
      <p:sp>
        <p:nvSpPr>
          <p:cNvPr id="3" name="Content Placeholder 2"/>
          <p:cNvSpPr>
            <a:spLocks noGrp="1"/>
          </p:cNvSpPr>
          <p:nvPr>
            <p:ph idx="1"/>
          </p:nvPr>
        </p:nvSpPr>
        <p:spPr/>
        <p:txBody>
          <a:bodyPr/>
          <a:lstStyle/>
          <a:p>
            <a:r>
              <a:rPr lang="es-CO" dirty="0" smtClean="0"/>
              <a:t>Se creó un API proxy</a:t>
            </a:r>
          </a:p>
          <a:p>
            <a:r>
              <a:rPr lang="es-CO" dirty="0" smtClean="0"/>
              <a:t>Se protegió con un control de acceso </a:t>
            </a:r>
            <a:r>
              <a:rPr lang="es-CO" dirty="0" err="1" smtClean="0"/>
              <a:t>APIKey</a:t>
            </a:r>
            <a:endParaRPr lang="es-CO" dirty="0" smtClean="0"/>
          </a:p>
          <a:p>
            <a:r>
              <a:rPr lang="es-CO" dirty="0" smtClean="0"/>
              <a:t>Se creo un producto con visibilidad a todo el portal </a:t>
            </a:r>
          </a:p>
          <a:p>
            <a:pPr lvl="1"/>
            <a:r>
              <a:rPr lang="es-CO" dirty="0" smtClean="0"/>
              <a:t>El producto ofrece un plan con restricción a pocas invocaciones al minuto</a:t>
            </a:r>
          </a:p>
          <a:p>
            <a:pPr lvl="1"/>
            <a:r>
              <a:rPr lang="es-CO" dirty="0" smtClean="0"/>
              <a:t>Se desplegó el producto en el Catálogo </a:t>
            </a:r>
            <a:r>
              <a:rPr lang="es-CO" dirty="0" err="1" smtClean="0"/>
              <a:t>Sandbox</a:t>
            </a:r>
            <a:endParaRPr lang="es-CO" dirty="0" smtClean="0"/>
          </a:p>
          <a:p>
            <a:r>
              <a:rPr lang="es-CO" dirty="0" smtClean="0"/>
              <a:t>Se realizó la invocación al URL publicado por el </a:t>
            </a:r>
            <a:r>
              <a:rPr lang="es-CO" dirty="0" err="1" smtClean="0"/>
              <a:t>APIGateway</a:t>
            </a:r>
            <a:r>
              <a:rPr lang="es-CO" dirty="0" smtClean="0"/>
              <a:t> asociado </a:t>
            </a:r>
            <a:r>
              <a:rPr lang="es-CO" dirty="0"/>
              <a:t>al Catálogo </a:t>
            </a:r>
            <a:r>
              <a:rPr lang="es-CO" dirty="0" err="1" smtClean="0"/>
              <a:t>Sandbox</a:t>
            </a:r>
            <a:endParaRPr lang="es-CO" dirty="0" smtClean="0"/>
          </a:p>
          <a:p>
            <a:pPr lvl="1"/>
            <a:r>
              <a:rPr lang="es-CO" dirty="0" smtClean="0"/>
              <a:t>Si no se registra la APP la invocación se rechaza (protección APIKEY)</a:t>
            </a:r>
          </a:p>
          <a:p>
            <a:pPr lvl="1"/>
            <a:r>
              <a:rPr lang="es-CO" dirty="0" smtClean="0"/>
              <a:t>Al registrarse la APP se limitan las invocaciones al plan ofrecido</a:t>
            </a:r>
          </a:p>
          <a:p>
            <a:r>
              <a:rPr lang="es-CO" dirty="0" smtClean="0"/>
              <a:t>No se resolvieron aspectos de uso de parámetros de entrada ni lógica de transformación</a:t>
            </a:r>
            <a:endParaRPr lang="es-CO" dirty="0"/>
          </a:p>
        </p:txBody>
      </p:sp>
    </p:spTree>
    <p:extLst>
      <p:ext uri="{BB962C8B-B14F-4D97-AF65-F5344CB8AC3E}">
        <p14:creationId xmlns:p14="http://schemas.microsoft.com/office/powerpoint/2010/main" val="34473533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56549" y="2919475"/>
            <a:ext cx="1897725" cy="1102519"/>
          </a:xfrm>
        </p:spPr>
        <p:txBody>
          <a:bodyPr/>
          <a:lstStyle/>
          <a:p>
            <a:r>
              <a:rPr lang="es-CO" dirty="0" smtClean="0"/>
              <a:t>Taller 02</a:t>
            </a:r>
            <a:br>
              <a:rPr lang="es-CO" dirty="0" smtClean="0"/>
            </a:br>
            <a:r>
              <a:rPr lang="es-CO" dirty="0" smtClean="0"/>
              <a:t>Diseño </a:t>
            </a:r>
            <a:r>
              <a:rPr lang="es-CO" dirty="0" err="1" smtClean="0"/>
              <a:t>OpenAPI</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20492639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REDHAT </a:t>
            </a:r>
            <a:r>
              <a:rPr lang="es-CO" dirty="0" err="1" smtClean="0"/>
              <a:t>APIcurio</a:t>
            </a:r>
            <a:r>
              <a:rPr lang="es-CO" dirty="0" smtClean="0"/>
              <a:t> </a:t>
            </a:r>
            <a:endParaRPr lang="es-CO" dirty="0"/>
          </a:p>
        </p:txBody>
      </p:sp>
      <p:sp>
        <p:nvSpPr>
          <p:cNvPr id="5" name="Content Placeholder 4"/>
          <p:cNvSpPr>
            <a:spLocks noGrp="1"/>
          </p:cNvSpPr>
          <p:nvPr>
            <p:ph idx="1"/>
          </p:nvPr>
        </p:nvSpPr>
        <p:spPr/>
        <p:txBody>
          <a:bodyPr/>
          <a:lstStyle/>
          <a:p>
            <a:r>
              <a:rPr lang="es-CO" dirty="0">
                <a:hlinkClick r:id="rId2"/>
              </a:rPr>
              <a:t>https://studio-auth.apicur.io</a:t>
            </a:r>
            <a:r>
              <a:rPr lang="es-CO" dirty="0" smtClean="0">
                <a:hlinkClick r:id="rId2"/>
              </a:rPr>
              <a:t>/</a:t>
            </a:r>
            <a:endParaRPr lang="es-CO" dirty="0" smtClean="0"/>
          </a:p>
          <a:p>
            <a:pPr lvl="1"/>
            <a:r>
              <a:rPr lang="es-CO" dirty="0" smtClean="0"/>
              <a:t>Ingresar </a:t>
            </a:r>
            <a:r>
              <a:rPr lang="es-CO" dirty="0"/>
              <a:t>con taller-apic@vc-soft.com / </a:t>
            </a:r>
            <a:r>
              <a:rPr lang="es-CO" dirty="0" err="1" smtClean="0"/>
              <a:t>transbank</a:t>
            </a:r>
            <a:endParaRPr lang="es-CO" dirty="0" smtClean="0"/>
          </a:p>
          <a:p>
            <a:pPr lvl="1"/>
            <a:r>
              <a:rPr lang="es-CO" dirty="0" smtClean="0"/>
              <a:t>O registrarse y crear un usuario</a:t>
            </a:r>
          </a:p>
          <a:p>
            <a:pPr lvl="1"/>
            <a:endParaRPr lang="es-CO" dirty="0"/>
          </a:p>
        </p:txBody>
      </p:sp>
      <p:pic>
        <p:nvPicPr>
          <p:cNvPr id="655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848719"/>
            <a:ext cx="3752338" cy="27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37168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Definición del API</a:t>
            </a:r>
            <a:endParaRPr lang="es-CO" dirty="0"/>
          </a:p>
        </p:txBody>
      </p:sp>
      <p:sp>
        <p:nvSpPr>
          <p:cNvPr id="3" name="Content Placeholder 2"/>
          <p:cNvSpPr>
            <a:spLocks noGrp="1"/>
          </p:cNvSpPr>
          <p:nvPr>
            <p:ph sz="half" idx="1"/>
          </p:nvPr>
        </p:nvSpPr>
        <p:spPr>
          <a:xfrm>
            <a:off x="233916" y="652130"/>
            <a:ext cx="4597164" cy="3942493"/>
          </a:xfrm>
        </p:spPr>
        <p:txBody>
          <a:bodyPr/>
          <a:lstStyle/>
          <a:p>
            <a:r>
              <a:rPr lang="es-CO" sz="2400" dirty="0" smtClean="0"/>
              <a:t>Se quiere ofrecer un API que agrupe consultas de información pública asociada a comercios y a usuarios.</a:t>
            </a:r>
          </a:p>
          <a:p>
            <a:r>
              <a:rPr lang="es-CO" sz="1800" dirty="0" smtClean="0"/>
              <a:t>El API se llamará </a:t>
            </a:r>
            <a:r>
              <a:rPr lang="es-CO" sz="1600" dirty="0" smtClean="0"/>
              <a:t>“taller01-xx-info-publica”</a:t>
            </a:r>
          </a:p>
          <a:p>
            <a:r>
              <a:rPr lang="es-CO" sz="2400" dirty="0" smtClean="0"/>
              <a:t>Operación 1</a:t>
            </a:r>
            <a:endParaRPr lang="es-CO" sz="2800" dirty="0" smtClean="0"/>
          </a:p>
          <a:p>
            <a:r>
              <a:rPr lang="es-CO" sz="1800" dirty="0" smtClean="0"/>
              <a:t>Ofrece un </a:t>
            </a:r>
            <a:r>
              <a:rPr lang="es-CO" sz="1800" dirty="0" err="1" smtClean="0"/>
              <a:t>path</a:t>
            </a:r>
            <a:r>
              <a:rPr lang="es-CO" sz="1800" dirty="0" smtClean="0"/>
              <a:t> “comercio”</a:t>
            </a:r>
          </a:p>
          <a:p>
            <a:r>
              <a:rPr lang="es-CO" sz="1800" dirty="0" smtClean="0"/>
              <a:t>Operación de consulta (GET)</a:t>
            </a:r>
          </a:p>
          <a:p>
            <a:r>
              <a:rPr lang="es-CO" sz="1800" dirty="0" smtClean="0"/>
              <a:t>Parámetros </a:t>
            </a:r>
            <a:r>
              <a:rPr lang="es-CO" sz="1800" dirty="0" err="1" smtClean="0"/>
              <a:t>query</a:t>
            </a:r>
            <a:r>
              <a:rPr lang="es-CO" sz="1800" dirty="0" smtClean="0"/>
              <a:t>: </a:t>
            </a:r>
            <a:r>
              <a:rPr lang="es-CO" sz="1600" dirty="0" smtClean="0">
                <a:hlinkClick r:id="rId2"/>
              </a:rPr>
              <a:t>dominio=</a:t>
            </a:r>
            <a:r>
              <a:rPr lang="es-CO" sz="1600" dirty="0" smtClean="0"/>
              <a:t>vc-soft.com</a:t>
            </a:r>
          </a:p>
          <a:p>
            <a:r>
              <a:rPr lang="es-CO" sz="1800" dirty="0" smtClean="0"/>
              <a:t>Se protege por API KEY</a:t>
            </a:r>
          </a:p>
          <a:p>
            <a:r>
              <a:rPr lang="es-CO" sz="1800" dirty="0" smtClean="0"/>
              <a:t>Control de tráfico 10 invocaciones por minuto</a:t>
            </a:r>
            <a:endParaRPr lang="es-CO" sz="1800" dirty="0"/>
          </a:p>
        </p:txBody>
      </p:sp>
      <p:sp>
        <p:nvSpPr>
          <p:cNvPr id="7" name="Content Placeholder 6"/>
          <p:cNvSpPr>
            <a:spLocks noGrp="1"/>
          </p:cNvSpPr>
          <p:nvPr>
            <p:ph sz="half" idx="2"/>
          </p:nvPr>
        </p:nvSpPr>
        <p:spPr>
          <a:xfrm>
            <a:off x="4648200" y="2087880"/>
            <a:ext cx="4261884" cy="2506743"/>
          </a:xfrm>
        </p:spPr>
        <p:txBody>
          <a:bodyPr/>
          <a:lstStyle/>
          <a:p>
            <a:r>
              <a:rPr lang="es-CO" dirty="0" smtClean="0"/>
              <a:t>Respuesta:</a:t>
            </a:r>
          </a:p>
          <a:p>
            <a:pPr lvl="1"/>
            <a:r>
              <a:rPr lang="es-CO" dirty="0" err="1" smtClean="0"/>
              <a:t>nombreComercio</a:t>
            </a:r>
            <a:endParaRPr lang="es-CO" dirty="0" smtClean="0"/>
          </a:p>
          <a:p>
            <a:pPr lvl="1"/>
            <a:r>
              <a:rPr lang="es-CO" dirty="0" err="1" smtClean="0"/>
              <a:t>descripcion</a:t>
            </a:r>
            <a:endParaRPr lang="es-CO" dirty="0" smtClean="0"/>
          </a:p>
          <a:p>
            <a:pPr lvl="1"/>
            <a:r>
              <a:rPr lang="es-CO" dirty="0" err="1" smtClean="0"/>
              <a:t>direccionFisica</a:t>
            </a:r>
            <a:endParaRPr lang="es-CO" dirty="0" smtClean="0"/>
          </a:p>
          <a:p>
            <a:pPr lvl="1"/>
            <a:r>
              <a:rPr lang="es-CO" dirty="0" err="1" smtClean="0"/>
              <a:t>direccionWeb</a:t>
            </a:r>
            <a:endParaRPr lang="es-CO" dirty="0" smtClean="0"/>
          </a:p>
          <a:p>
            <a:pPr lvl="1"/>
            <a:r>
              <a:rPr lang="es-CO" dirty="0" err="1" smtClean="0"/>
              <a:t>direccionLinkedin</a:t>
            </a:r>
            <a:endParaRPr lang="es-CO" dirty="0" smtClean="0"/>
          </a:p>
          <a:p>
            <a:pPr lvl="1"/>
            <a:r>
              <a:rPr lang="es-CO" dirty="0" err="1" smtClean="0"/>
              <a:t>direccionTwitter</a:t>
            </a:r>
            <a:endParaRPr lang="es-CO" dirty="0" smtClean="0"/>
          </a:p>
          <a:p>
            <a:pPr lvl="1"/>
            <a:r>
              <a:rPr lang="es-CO" dirty="0" smtClean="0"/>
              <a:t>logo</a:t>
            </a:r>
          </a:p>
          <a:p>
            <a:pPr lvl="1"/>
            <a:endParaRPr lang="es-CO" dirty="0"/>
          </a:p>
          <a:p>
            <a:pPr lvl="1"/>
            <a:endParaRPr lang="es-CO" dirty="0"/>
          </a:p>
          <a:p>
            <a:pPr lvl="1"/>
            <a:endParaRPr lang="es-CO" dirty="0" smtClean="0"/>
          </a:p>
          <a:p>
            <a:pPr lvl="1"/>
            <a:endParaRPr lang="es-CO" dirty="0" smtClean="0"/>
          </a:p>
          <a:p>
            <a:endParaRPr lang="es-CO" dirty="0"/>
          </a:p>
        </p:txBody>
      </p:sp>
    </p:spTree>
    <p:extLst>
      <p:ext uri="{BB962C8B-B14F-4D97-AF65-F5344CB8AC3E}">
        <p14:creationId xmlns:p14="http://schemas.microsoft.com/office/powerpoint/2010/main" val="12757767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Definición del API</a:t>
            </a:r>
            <a:endParaRPr lang="es-CO" dirty="0"/>
          </a:p>
        </p:txBody>
      </p:sp>
      <p:sp>
        <p:nvSpPr>
          <p:cNvPr id="3" name="Content Placeholder 2"/>
          <p:cNvSpPr>
            <a:spLocks noGrp="1"/>
          </p:cNvSpPr>
          <p:nvPr>
            <p:ph sz="half" idx="1"/>
          </p:nvPr>
        </p:nvSpPr>
        <p:spPr>
          <a:xfrm>
            <a:off x="233916" y="652130"/>
            <a:ext cx="4597164" cy="3942493"/>
          </a:xfrm>
        </p:spPr>
        <p:txBody>
          <a:bodyPr/>
          <a:lstStyle/>
          <a:p>
            <a:r>
              <a:rPr lang="es-CO" sz="2400" dirty="0" smtClean="0"/>
              <a:t>Operación 2.</a:t>
            </a:r>
          </a:p>
          <a:p>
            <a:r>
              <a:rPr lang="es-CO" sz="1800" dirty="0" smtClean="0"/>
              <a:t>Ofrece un </a:t>
            </a:r>
            <a:r>
              <a:rPr lang="es-CO" sz="1800" dirty="0" err="1" smtClean="0"/>
              <a:t>path</a:t>
            </a:r>
            <a:r>
              <a:rPr lang="es-CO" sz="1800" dirty="0" smtClean="0"/>
              <a:t> “usuario”</a:t>
            </a:r>
          </a:p>
          <a:p>
            <a:r>
              <a:rPr lang="es-CO" sz="1800" dirty="0" smtClean="0"/>
              <a:t>Operación de consulta (GET)</a:t>
            </a:r>
          </a:p>
          <a:p>
            <a:r>
              <a:rPr lang="es-CO" sz="1800" dirty="0" smtClean="0"/>
              <a:t>Parámetros </a:t>
            </a:r>
            <a:r>
              <a:rPr lang="es-CO" sz="1800" dirty="0" err="1" smtClean="0"/>
              <a:t>query</a:t>
            </a:r>
            <a:r>
              <a:rPr lang="es-CO" sz="1800" dirty="0" smtClean="0"/>
              <a:t>: </a:t>
            </a:r>
            <a:r>
              <a:rPr lang="es-CO" sz="1600" dirty="0" smtClean="0">
                <a:hlinkClick r:id="rId2"/>
              </a:rPr>
              <a:t>mail=</a:t>
            </a:r>
            <a:r>
              <a:rPr lang="es-CO" sz="1600" dirty="0" smtClean="0"/>
              <a:t>jaimev@vc-soft.com</a:t>
            </a:r>
          </a:p>
          <a:p>
            <a:r>
              <a:rPr lang="es-CO" sz="1800" dirty="0" smtClean="0"/>
              <a:t>Se protege por API KEY</a:t>
            </a:r>
          </a:p>
          <a:p>
            <a:r>
              <a:rPr lang="es-CO" sz="1800" dirty="0" smtClean="0"/>
              <a:t>Control de tráfico 10 invocaciones por minuto</a:t>
            </a:r>
            <a:endParaRPr lang="es-CO" sz="1800" dirty="0"/>
          </a:p>
        </p:txBody>
      </p:sp>
      <p:sp>
        <p:nvSpPr>
          <p:cNvPr id="7" name="Content Placeholder 6"/>
          <p:cNvSpPr>
            <a:spLocks noGrp="1"/>
          </p:cNvSpPr>
          <p:nvPr>
            <p:ph sz="half" idx="2"/>
          </p:nvPr>
        </p:nvSpPr>
        <p:spPr>
          <a:xfrm>
            <a:off x="4648200" y="784860"/>
            <a:ext cx="4261884" cy="3809763"/>
          </a:xfrm>
        </p:spPr>
        <p:txBody>
          <a:bodyPr/>
          <a:lstStyle/>
          <a:p>
            <a:r>
              <a:rPr lang="es-CO" dirty="0" smtClean="0"/>
              <a:t>Respuesta:</a:t>
            </a:r>
          </a:p>
          <a:p>
            <a:pPr lvl="1"/>
            <a:r>
              <a:rPr lang="es-CO" dirty="0" err="1" smtClean="0"/>
              <a:t>nombreUsuario</a:t>
            </a:r>
            <a:endParaRPr lang="es-CO" dirty="0" smtClean="0"/>
          </a:p>
          <a:p>
            <a:pPr lvl="1"/>
            <a:r>
              <a:rPr lang="es-CO" dirty="0" smtClean="0"/>
              <a:t>cargo</a:t>
            </a:r>
          </a:p>
          <a:p>
            <a:pPr lvl="1"/>
            <a:r>
              <a:rPr lang="es-CO" dirty="0" smtClean="0"/>
              <a:t>descripción</a:t>
            </a:r>
          </a:p>
          <a:p>
            <a:pPr lvl="1"/>
            <a:r>
              <a:rPr lang="es-CO" dirty="0" err="1" smtClean="0"/>
              <a:t>direccionFisica</a:t>
            </a:r>
            <a:endParaRPr lang="es-CO" dirty="0" smtClean="0"/>
          </a:p>
          <a:p>
            <a:pPr lvl="1"/>
            <a:r>
              <a:rPr lang="es-CO" dirty="0" err="1" smtClean="0"/>
              <a:t>direccionWeb</a:t>
            </a:r>
            <a:endParaRPr lang="es-CO" dirty="0" smtClean="0"/>
          </a:p>
          <a:p>
            <a:pPr lvl="1"/>
            <a:r>
              <a:rPr lang="es-CO" dirty="0" err="1" smtClean="0"/>
              <a:t>direccionLinkedin</a:t>
            </a:r>
            <a:endParaRPr lang="es-CO" dirty="0" smtClean="0"/>
          </a:p>
          <a:p>
            <a:pPr lvl="1"/>
            <a:r>
              <a:rPr lang="es-CO" dirty="0" err="1" smtClean="0"/>
              <a:t>direccionTwitter</a:t>
            </a:r>
            <a:endParaRPr lang="es-CO" dirty="0" smtClean="0"/>
          </a:p>
          <a:p>
            <a:pPr lvl="1"/>
            <a:r>
              <a:rPr lang="es-CO" dirty="0" smtClean="0"/>
              <a:t>logo</a:t>
            </a:r>
          </a:p>
          <a:p>
            <a:pPr lvl="1"/>
            <a:endParaRPr lang="es-CO" dirty="0"/>
          </a:p>
          <a:p>
            <a:pPr lvl="1"/>
            <a:endParaRPr lang="es-CO" dirty="0"/>
          </a:p>
          <a:p>
            <a:pPr lvl="1"/>
            <a:endParaRPr lang="es-CO" dirty="0" smtClean="0"/>
          </a:p>
          <a:p>
            <a:pPr lvl="1"/>
            <a:endParaRPr lang="es-CO" dirty="0" smtClean="0"/>
          </a:p>
          <a:p>
            <a:endParaRPr lang="es-CO" dirty="0"/>
          </a:p>
        </p:txBody>
      </p:sp>
    </p:spTree>
    <p:extLst>
      <p:ext uri="{BB962C8B-B14F-4D97-AF65-F5344CB8AC3E}">
        <p14:creationId xmlns:p14="http://schemas.microsoft.com/office/powerpoint/2010/main" val="3122248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Elementos a descargar</a:t>
            </a:r>
            <a:endParaRPr lang="es-CO" dirty="0"/>
          </a:p>
        </p:txBody>
      </p:sp>
      <p:sp>
        <p:nvSpPr>
          <p:cNvPr id="3" name="Content Placeholder 2"/>
          <p:cNvSpPr>
            <a:spLocks noGrp="1"/>
          </p:cNvSpPr>
          <p:nvPr>
            <p:ph idx="1"/>
          </p:nvPr>
        </p:nvSpPr>
        <p:spPr/>
        <p:txBody>
          <a:bodyPr/>
          <a:lstStyle/>
          <a:p>
            <a:r>
              <a:rPr lang="es-CO" dirty="0" err="1" smtClean="0"/>
              <a:t>Postman</a:t>
            </a:r>
            <a:endParaRPr lang="es-CO" dirty="0" smtClean="0"/>
          </a:p>
          <a:p>
            <a:pPr marL="457200" lvl="1" indent="0">
              <a:buNone/>
            </a:pPr>
            <a:r>
              <a:rPr lang="es-CO" sz="1400" dirty="0">
                <a:hlinkClick r:id="rId2"/>
              </a:rPr>
              <a:t>https://www.postman.com/downloads/</a:t>
            </a:r>
            <a:endParaRPr lang="es-CO" sz="1400" dirty="0"/>
          </a:p>
          <a:p>
            <a:r>
              <a:rPr lang="es-CO" dirty="0" smtClean="0"/>
              <a:t>CURL</a:t>
            </a:r>
          </a:p>
          <a:p>
            <a:pPr marL="457200" lvl="1" indent="0">
              <a:buNone/>
            </a:pPr>
            <a:r>
              <a:rPr lang="es-CO" sz="1400" dirty="0">
                <a:hlinkClick r:id="rId3"/>
              </a:rPr>
              <a:t>https://curl.haxx.se/windows/dl-7.69.1_1/curl-7.69.1_1-win64-mingw.zip</a:t>
            </a:r>
            <a:r>
              <a:rPr lang="es-CO" sz="1400" dirty="0"/>
              <a:t> </a:t>
            </a:r>
          </a:p>
          <a:p>
            <a:r>
              <a:rPr lang="es-CO" dirty="0" smtClean="0"/>
              <a:t>API </a:t>
            </a:r>
            <a:r>
              <a:rPr lang="es-CO" dirty="0" err="1" smtClean="0"/>
              <a:t>Designer</a:t>
            </a:r>
            <a:endParaRPr lang="es-CO" dirty="0" smtClean="0"/>
          </a:p>
          <a:p>
            <a:pPr lvl="1"/>
            <a:r>
              <a:rPr lang="es-CO" dirty="0" smtClean="0"/>
              <a:t>IBM </a:t>
            </a:r>
            <a:r>
              <a:rPr lang="es-CO" dirty="0" err="1" smtClean="0"/>
              <a:t>Fix</a:t>
            </a:r>
            <a:r>
              <a:rPr lang="es-CO" dirty="0" smtClean="0"/>
              <a:t> Central </a:t>
            </a:r>
          </a:p>
          <a:p>
            <a:pPr marL="457200" lvl="1" indent="0">
              <a:buNone/>
            </a:pPr>
            <a:r>
              <a:rPr lang="es-CO" sz="1400" dirty="0">
                <a:hlinkClick r:id="rId4"/>
              </a:rPr>
              <a:t>http://</a:t>
            </a:r>
            <a:r>
              <a:rPr lang="es-CO" sz="1400" dirty="0" smtClean="0">
                <a:hlinkClick r:id="rId4"/>
              </a:rPr>
              <a:t>www.vc-soft.com/downloads/IBM-APIC/toolkit-windows_lts_v2018.4.1.9.zip</a:t>
            </a:r>
            <a:r>
              <a:rPr lang="es-CO" sz="1400" dirty="0" smtClean="0"/>
              <a:t> </a:t>
            </a:r>
          </a:p>
          <a:p>
            <a:pPr marL="457200" lvl="1" indent="0">
              <a:buNone/>
            </a:pPr>
            <a:endParaRPr lang="es-CO" sz="1400" dirty="0"/>
          </a:p>
          <a:p>
            <a:pPr marL="457200" lvl="1" indent="0">
              <a:buNone/>
            </a:pPr>
            <a:endParaRPr lang="es-CO" sz="1400" dirty="0" smtClean="0"/>
          </a:p>
          <a:p>
            <a:r>
              <a:rPr lang="es-CO" dirty="0" err="1"/>
              <a:t>Postman</a:t>
            </a:r>
            <a:r>
              <a:rPr lang="es-CO" dirty="0"/>
              <a:t> Colección pública</a:t>
            </a:r>
          </a:p>
          <a:p>
            <a:pPr marL="0" indent="0">
              <a:buNone/>
            </a:pPr>
            <a:r>
              <a:rPr lang="es-CO" sz="1000" dirty="0">
                <a:hlinkClick r:id="rId5"/>
              </a:rPr>
              <a:t>https://web.postman.co/collections/427632-dd19985f-2eff-4c57-8cbe-4a78b7800586?version=latest&amp;workspace=36588f9a-94ae-4359-8d8d-849f6f79d2ab</a:t>
            </a:r>
            <a:endParaRPr lang="es-CO" sz="1000" dirty="0"/>
          </a:p>
          <a:p>
            <a:pPr marL="457200" lvl="1" indent="0">
              <a:buNone/>
            </a:pPr>
            <a:endParaRPr lang="es-CO" sz="1400" dirty="0" smtClean="0"/>
          </a:p>
          <a:p>
            <a:pPr lvl="1"/>
            <a:endParaRPr lang="es-CO" dirty="0"/>
          </a:p>
        </p:txBody>
      </p:sp>
    </p:spTree>
    <p:extLst>
      <p:ext uri="{BB962C8B-B14F-4D97-AF65-F5344CB8AC3E}">
        <p14:creationId xmlns:p14="http://schemas.microsoft.com/office/powerpoint/2010/main" val="22083200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CO" dirty="0" smtClean="0"/>
              <a:t>Taller 02</a:t>
            </a:r>
            <a:endParaRPr lang="es-CO" dirty="0"/>
          </a:p>
        </p:txBody>
      </p:sp>
      <p:sp>
        <p:nvSpPr>
          <p:cNvPr id="6" name="Content Placeholder 5"/>
          <p:cNvSpPr>
            <a:spLocks noGrp="1"/>
          </p:cNvSpPr>
          <p:nvPr>
            <p:ph idx="1"/>
          </p:nvPr>
        </p:nvSpPr>
        <p:spPr/>
        <p:txBody>
          <a:bodyPr/>
          <a:lstStyle/>
          <a:p>
            <a:r>
              <a:rPr lang="es-CO" dirty="0" smtClean="0"/>
              <a:t>Definir el </a:t>
            </a:r>
            <a:r>
              <a:rPr lang="es-CO" dirty="0" err="1" smtClean="0"/>
              <a:t>OpenApi</a:t>
            </a:r>
            <a:r>
              <a:rPr lang="es-CO" dirty="0" smtClean="0"/>
              <a:t> utilizando APICURIO</a:t>
            </a:r>
          </a:p>
          <a:p>
            <a:r>
              <a:rPr lang="es-CO" dirty="0" smtClean="0"/>
              <a:t>Definir los </a:t>
            </a:r>
            <a:r>
              <a:rPr lang="es-CO" dirty="0" err="1" smtClean="0"/>
              <a:t>Paths</a:t>
            </a:r>
            <a:r>
              <a:rPr lang="es-CO" dirty="0" smtClean="0"/>
              <a:t> y Definiciones</a:t>
            </a:r>
          </a:p>
          <a:p>
            <a:r>
              <a:rPr lang="es-CO" dirty="0" smtClean="0"/>
              <a:t>Adoptar estructura JSON-API para entregar la información de negocio</a:t>
            </a:r>
          </a:p>
          <a:p>
            <a:r>
              <a:rPr lang="es-CO" dirty="0" smtClean="0"/>
              <a:t>Verificar la documentación en APICURIO</a:t>
            </a:r>
          </a:p>
          <a:p>
            <a:r>
              <a:rPr lang="es-CO" dirty="0" smtClean="0"/>
              <a:t>Cargar el </a:t>
            </a:r>
            <a:r>
              <a:rPr lang="es-CO" dirty="0" err="1" smtClean="0"/>
              <a:t>OpenAPI</a:t>
            </a:r>
            <a:r>
              <a:rPr lang="es-CO" dirty="0" smtClean="0"/>
              <a:t> en APIC </a:t>
            </a:r>
            <a:r>
              <a:rPr lang="es-CO" dirty="0" err="1" smtClean="0"/>
              <a:t>toolkit</a:t>
            </a:r>
            <a:r>
              <a:rPr lang="es-CO" dirty="0" smtClean="0"/>
              <a:t> (API </a:t>
            </a:r>
            <a:r>
              <a:rPr lang="es-CO" dirty="0" err="1" smtClean="0"/>
              <a:t>Designer</a:t>
            </a:r>
            <a:r>
              <a:rPr lang="es-CO" dirty="0" smtClean="0"/>
              <a:t>)</a:t>
            </a:r>
          </a:p>
          <a:p>
            <a:r>
              <a:rPr lang="es-CO" dirty="0" smtClean="0"/>
              <a:t>Definir propiedades en el API en APIManager</a:t>
            </a:r>
          </a:p>
          <a:p>
            <a:pPr lvl="1"/>
            <a:r>
              <a:rPr lang="es-CO" dirty="0" smtClean="0"/>
              <a:t>Target-</a:t>
            </a:r>
            <a:r>
              <a:rPr lang="es-CO" dirty="0" err="1" smtClean="0"/>
              <a:t>url</a:t>
            </a:r>
            <a:r>
              <a:rPr lang="es-CO" dirty="0" smtClean="0"/>
              <a:t> con valor </a:t>
            </a:r>
            <a:r>
              <a:rPr lang="es-CO" dirty="0">
                <a:hlinkClick r:id="rId2"/>
              </a:rPr>
              <a:t>https://</a:t>
            </a:r>
            <a:r>
              <a:rPr lang="es-CO" dirty="0" smtClean="0">
                <a:hlinkClick r:id="rId2"/>
              </a:rPr>
              <a:t>api.fullcontact.com/v3/person.enrich</a:t>
            </a:r>
            <a:r>
              <a:rPr lang="es-CO" dirty="0" smtClean="0"/>
              <a:t> </a:t>
            </a:r>
          </a:p>
          <a:p>
            <a:pPr lvl="1"/>
            <a:r>
              <a:rPr lang="es-CO" dirty="0" err="1" smtClean="0"/>
              <a:t>fullcontact-apikey</a:t>
            </a:r>
            <a:r>
              <a:rPr lang="es-CO" dirty="0" smtClean="0"/>
              <a:t> con valor </a:t>
            </a:r>
            <a:r>
              <a:rPr lang="es-CO" dirty="0"/>
              <a:t>7gfNF2FJPtoVC3rFP2pWX1nrLWzgY0Zx</a:t>
            </a:r>
            <a:endParaRPr lang="es-CO" dirty="0" smtClean="0"/>
          </a:p>
          <a:p>
            <a:pPr lvl="1"/>
            <a:r>
              <a:rPr lang="es-CO" dirty="0" smtClean="0"/>
              <a:t>El proveedor </a:t>
            </a:r>
            <a:r>
              <a:rPr lang="es-CO" dirty="0" smtClean="0">
                <a:hlinkClick r:id="rId2"/>
              </a:rPr>
              <a:t>fullcontact.com</a:t>
            </a:r>
            <a:r>
              <a:rPr lang="es-CO" dirty="0" smtClean="0"/>
              <a:t> requiere de APIKEY en </a:t>
            </a:r>
            <a:r>
              <a:rPr lang="es-CO" dirty="0" err="1" smtClean="0"/>
              <a:t>header</a:t>
            </a:r>
            <a:r>
              <a:rPr lang="es-CO" dirty="0" smtClean="0"/>
              <a:t> </a:t>
            </a:r>
            <a:r>
              <a:rPr lang="es-CO" dirty="0" err="1"/>
              <a:t>Authorization</a:t>
            </a:r>
            <a:r>
              <a:rPr lang="es-CO" dirty="0"/>
              <a:t>: </a:t>
            </a:r>
            <a:r>
              <a:rPr lang="es-CO" dirty="0" err="1"/>
              <a:t>Bearer</a:t>
            </a:r>
            <a:r>
              <a:rPr lang="es-CO" dirty="0"/>
              <a:t> 7gfNF2FJPtoVC3rFP2pWX1nrLWzgY0Zx</a:t>
            </a:r>
            <a:endParaRPr lang="es-CO" dirty="0" smtClean="0"/>
          </a:p>
          <a:p>
            <a:r>
              <a:rPr lang="es-CO" dirty="0" smtClean="0"/>
              <a:t>Revisar la documentación en el portal de desarrolladores de aplicaciones</a:t>
            </a:r>
          </a:p>
          <a:p>
            <a:endParaRPr lang="es-CO" dirty="0"/>
          </a:p>
        </p:txBody>
      </p:sp>
    </p:spTree>
    <p:extLst>
      <p:ext uri="{BB962C8B-B14F-4D97-AF65-F5344CB8AC3E}">
        <p14:creationId xmlns:p14="http://schemas.microsoft.com/office/powerpoint/2010/main" val="34306962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Datos generales</a:t>
            </a:r>
            <a:endParaRPr lang="es-CO" dirty="0"/>
          </a:p>
        </p:txBody>
      </p:sp>
      <p:pic>
        <p:nvPicPr>
          <p:cNvPr id="6656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08623" y="637786"/>
            <a:ext cx="5537556" cy="45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859780" y="652130"/>
            <a:ext cx="3050304" cy="3942493"/>
          </a:xfrm>
        </p:spPr>
        <p:txBody>
          <a:bodyPr/>
          <a:lstStyle/>
          <a:p>
            <a:r>
              <a:rPr lang="es-CO" dirty="0" err="1" smtClean="0"/>
              <a:t>Version</a:t>
            </a:r>
            <a:endParaRPr lang="es-CO" dirty="0" smtClean="0"/>
          </a:p>
          <a:p>
            <a:r>
              <a:rPr lang="es-CO" dirty="0" smtClean="0"/>
              <a:t>Descripción</a:t>
            </a:r>
          </a:p>
          <a:p>
            <a:r>
              <a:rPr lang="es-CO" dirty="0" smtClean="0"/>
              <a:t>Consume y produce</a:t>
            </a:r>
          </a:p>
          <a:p>
            <a:r>
              <a:rPr lang="es-CO" dirty="0" smtClean="0"/>
              <a:t>Contacto</a:t>
            </a:r>
          </a:p>
          <a:p>
            <a:r>
              <a:rPr lang="es-CO" dirty="0" smtClean="0"/>
              <a:t>Definición Seguridad</a:t>
            </a:r>
          </a:p>
          <a:p>
            <a:r>
              <a:rPr lang="es-CO" dirty="0" smtClean="0"/>
              <a:t>Seguridad del API</a:t>
            </a:r>
          </a:p>
          <a:p>
            <a:r>
              <a:rPr lang="es-CO" dirty="0" err="1" smtClean="0"/>
              <a:t>TAGs</a:t>
            </a:r>
            <a:r>
              <a:rPr lang="es-CO" dirty="0" smtClean="0"/>
              <a:t>: comercio, usuario</a:t>
            </a:r>
            <a:endParaRPr lang="es-CO" dirty="0"/>
          </a:p>
        </p:txBody>
      </p:sp>
    </p:spTree>
    <p:extLst>
      <p:ext uri="{BB962C8B-B14F-4D97-AF65-F5344CB8AC3E}">
        <p14:creationId xmlns:p14="http://schemas.microsoft.com/office/powerpoint/2010/main" val="32432820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Datos PATH</a:t>
            </a:r>
            <a:endParaRPr lang="es-CO" dirty="0"/>
          </a:p>
        </p:txBody>
      </p:sp>
      <p:pic>
        <p:nvPicPr>
          <p:cNvPr id="67587"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95263" y="563239"/>
            <a:ext cx="4948237" cy="4287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reeform 6"/>
          <p:cNvSpPr/>
          <p:nvPr/>
        </p:nvSpPr>
        <p:spPr>
          <a:xfrm>
            <a:off x="5060950" y="692150"/>
            <a:ext cx="215900" cy="3956050"/>
          </a:xfrm>
          <a:custGeom>
            <a:avLst/>
            <a:gdLst>
              <a:gd name="connsiteX0" fmla="*/ 0 w 215900"/>
              <a:gd name="connsiteY0" fmla="*/ 3124200 h 3956050"/>
              <a:gd name="connsiteX1" fmla="*/ 215900 w 215900"/>
              <a:gd name="connsiteY1" fmla="*/ 0 h 3956050"/>
              <a:gd name="connsiteX2" fmla="*/ 215900 w 215900"/>
              <a:gd name="connsiteY2" fmla="*/ 3956050 h 3956050"/>
              <a:gd name="connsiteX3" fmla="*/ 6350 w 215900"/>
              <a:gd name="connsiteY3" fmla="*/ 3435350 h 3956050"/>
              <a:gd name="connsiteX4" fmla="*/ 6350 w 215900"/>
              <a:gd name="connsiteY4" fmla="*/ 3105150 h 395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3956050">
                <a:moveTo>
                  <a:pt x="0" y="3124200"/>
                </a:moveTo>
                <a:lnTo>
                  <a:pt x="215900" y="0"/>
                </a:lnTo>
                <a:lnTo>
                  <a:pt x="215900" y="3956050"/>
                </a:lnTo>
                <a:lnTo>
                  <a:pt x="6350" y="3435350"/>
                </a:lnTo>
                <a:lnTo>
                  <a:pt x="6350" y="3105150"/>
                </a:lnTo>
              </a:path>
            </a:pathLst>
          </a:custGeom>
          <a:solidFill>
            <a:schemeClr val="accent1">
              <a:lumMod val="40000"/>
              <a:lumOff val="60000"/>
            </a:schemeClr>
          </a:solidFill>
          <a:ln>
            <a:noFill/>
          </a:ln>
        </p:spPr>
        <p:txBody>
          <a:bodyPr rtlCol="0" anchor="ctr"/>
          <a:lstStyle/>
          <a:p>
            <a:pPr algn="ctr"/>
            <a:endParaRPr lang="es-CO"/>
          </a:p>
        </p:txBody>
      </p:sp>
      <p:pic>
        <p:nvPicPr>
          <p:cNvPr id="6758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278247" y="698183"/>
            <a:ext cx="3535744" cy="394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41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fade">
                                      <p:cBhvr>
                                        <p:cTn id="7" dur="500"/>
                                        <p:tgtEl>
                                          <p:spTgt spid="675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JSON-API</a:t>
            </a:r>
            <a:endParaRPr lang="es-CO" dirty="0"/>
          </a:p>
        </p:txBody>
      </p:sp>
      <p:sp>
        <p:nvSpPr>
          <p:cNvPr id="5" name="Content Placeholder 4"/>
          <p:cNvSpPr>
            <a:spLocks noGrp="1"/>
          </p:cNvSpPr>
          <p:nvPr>
            <p:ph idx="1"/>
          </p:nvPr>
        </p:nvSpPr>
        <p:spPr/>
        <p:txBody>
          <a:bodyPr/>
          <a:lstStyle/>
          <a:p>
            <a:r>
              <a:rPr lang="es-CO" dirty="0" smtClean="0"/>
              <a:t>Para crear una estructura de gobierno la mensajería adoptará un orden definido por JSON-API</a:t>
            </a:r>
          </a:p>
          <a:p>
            <a:r>
              <a:rPr lang="es-CO" dirty="0" smtClean="0"/>
              <a:t>Los Mensajes </a:t>
            </a:r>
            <a:r>
              <a:rPr lang="es-CO" dirty="0" err="1" smtClean="0"/>
              <a:t>XX_Rs</a:t>
            </a:r>
            <a:endParaRPr lang="es-CO" dirty="0" smtClean="0"/>
          </a:p>
          <a:p>
            <a:pPr lvl="1"/>
            <a:r>
              <a:rPr lang="es-CO" dirty="0" smtClean="0"/>
              <a:t>data o </a:t>
            </a:r>
            <a:r>
              <a:rPr lang="es-CO" dirty="0" err="1" smtClean="0"/>
              <a:t>errors</a:t>
            </a:r>
            <a:endParaRPr lang="es-CO" dirty="0" smtClean="0"/>
          </a:p>
          <a:p>
            <a:pPr lvl="1"/>
            <a:r>
              <a:rPr lang="es-CO" dirty="0" smtClean="0"/>
              <a:t>meta</a:t>
            </a:r>
          </a:p>
          <a:p>
            <a:pPr lvl="1"/>
            <a:r>
              <a:rPr lang="es-CO" dirty="0" smtClean="0"/>
              <a:t>links</a:t>
            </a:r>
          </a:p>
          <a:p>
            <a:r>
              <a:rPr lang="es-CO" dirty="0" smtClean="0"/>
              <a:t>Los mensajes </a:t>
            </a:r>
            <a:r>
              <a:rPr lang="es-CO" dirty="0" err="1" smtClean="0"/>
              <a:t>XX_Rq</a:t>
            </a:r>
            <a:r>
              <a:rPr lang="es-CO" dirty="0" smtClean="0"/>
              <a:t> </a:t>
            </a:r>
          </a:p>
          <a:p>
            <a:pPr lvl="1"/>
            <a:r>
              <a:rPr lang="es-CO" dirty="0" smtClean="0"/>
              <a:t>data </a:t>
            </a:r>
          </a:p>
          <a:p>
            <a:pPr lvl="1"/>
            <a:r>
              <a:rPr lang="es-CO" dirty="0" smtClean="0"/>
              <a:t>meta</a:t>
            </a:r>
          </a:p>
          <a:p>
            <a:r>
              <a:rPr lang="es-CO" dirty="0" smtClean="0"/>
              <a:t>La entidad meta se definirá como </a:t>
            </a:r>
            <a:r>
              <a:rPr lang="es-CO" dirty="0" smtClean="0">
                <a:sym typeface="Wingdings" panose="05000000000000000000" pitchFamily="2" charset="2"/>
              </a:rPr>
              <a:t></a:t>
            </a:r>
            <a:r>
              <a:rPr lang="es-CO" dirty="0" smtClean="0"/>
              <a:t> </a:t>
            </a:r>
            <a:endParaRPr lang="es-CO" dirty="0"/>
          </a:p>
        </p:txBody>
      </p:sp>
      <p:pic>
        <p:nvPicPr>
          <p:cNvPr id="68610" name="Picture 2"/>
          <p:cNvPicPr>
            <a:picLocks noChangeAspect="1" noChangeArrowheads="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939615" y="1162049"/>
            <a:ext cx="3924970" cy="1797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124435" y="3338890"/>
            <a:ext cx="3740150" cy="1200329"/>
          </a:xfrm>
          <a:prstGeom prst="rect">
            <a:avLst/>
          </a:prstGeom>
          <a:solidFill>
            <a:schemeClr val="tx1">
              <a:lumMod val="85000"/>
              <a:lumOff val="15000"/>
            </a:schemeClr>
          </a:solidFill>
          <a:ln>
            <a:noFill/>
          </a:ln>
        </p:spPr>
        <p:txBody>
          <a:bodyPr wrap="square">
            <a:spAutoFit/>
          </a:bodyPr>
          <a:lstStyle/>
          <a:p>
            <a:pPr algn="l"/>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msgId</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"e8410f95-5097-4604-8dc3-6bd4a97ba5a3"</a:t>
            </a:r>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version</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"1.0.2"</a:t>
            </a:r>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rqDateTime</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"2018-02-10T09:30"</a:t>
            </a:r>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transactionId</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"77333456789099"</a:t>
            </a:r>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rsLength</a:t>
            </a:r>
            <a:r>
              <a:rPr lang="es-CO" sz="900" dirty="0">
                <a:solidFill>
                  <a:srgbClr val="9CDCFE"/>
                </a:solidFill>
                <a:latin typeface="Consolas"/>
              </a:rPr>
              <a:t>"</a:t>
            </a:r>
            <a:r>
              <a:rPr lang="es-CO" sz="900" dirty="0">
                <a:solidFill>
                  <a:srgbClr val="D4D4D4"/>
                </a:solidFill>
                <a:latin typeface="Consolas"/>
              </a:rPr>
              <a:t>: </a:t>
            </a:r>
            <a:r>
              <a:rPr lang="es-CO" sz="900" dirty="0">
                <a:solidFill>
                  <a:srgbClr val="B5CEA8"/>
                </a:solidFill>
                <a:latin typeface="Consolas"/>
              </a:rPr>
              <a:t>1</a:t>
            </a:r>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clientId</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"899812212-1"</a:t>
            </a:r>
            <a:endParaRPr lang="es-CO" sz="900" dirty="0">
              <a:solidFill>
                <a:srgbClr val="D4D4D4"/>
              </a:solidFill>
              <a:latin typeface="Consolas"/>
            </a:endParaRPr>
          </a:p>
          <a:p>
            <a:pPr algn="l"/>
            <a:r>
              <a:rPr lang="es-CO" sz="900" dirty="0">
                <a:solidFill>
                  <a:srgbClr val="D4D4D4"/>
                </a:solidFill>
                <a:latin typeface="Consolas"/>
              </a:rPr>
              <a:t>}</a:t>
            </a:r>
            <a:endParaRPr lang="es-CO" sz="900" b="0" dirty="0">
              <a:solidFill>
                <a:srgbClr val="D4D4D4"/>
              </a:solidFill>
              <a:effectLst/>
              <a:latin typeface="Consolas"/>
            </a:endParaRPr>
          </a:p>
        </p:txBody>
      </p:sp>
    </p:spTree>
    <p:extLst>
      <p:ext uri="{BB962C8B-B14F-4D97-AF65-F5344CB8AC3E}">
        <p14:creationId xmlns:p14="http://schemas.microsoft.com/office/powerpoint/2010/main" val="22026540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Diseño de Definiciones</a:t>
            </a:r>
            <a:endParaRPr lang="es-CO" dirty="0"/>
          </a:p>
        </p:txBody>
      </p:sp>
      <p:pic>
        <p:nvPicPr>
          <p:cNvPr id="6963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3363" y="1030859"/>
            <a:ext cx="4262437" cy="35913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71450" y="666834"/>
            <a:ext cx="4246675" cy="253916"/>
          </a:xfrm>
          <a:prstGeom prst="rect">
            <a:avLst/>
          </a:prstGeom>
          <a:noFill/>
        </p:spPr>
        <p:txBody>
          <a:bodyPr wrap="none" rtlCol="0">
            <a:spAutoFit/>
          </a:bodyPr>
          <a:lstStyle/>
          <a:p>
            <a:pPr algn="l"/>
            <a:r>
              <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Construya la entidad Comercio y Usuario según los datos de negocio</a:t>
            </a:r>
          </a:p>
        </p:txBody>
      </p:sp>
      <p:pic>
        <p:nvPicPr>
          <p:cNvPr id="69635"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73600" y="969696"/>
            <a:ext cx="4262438" cy="3688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654550" y="666834"/>
            <a:ext cx="2342308" cy="253916"/>
          </a:xfrm>
          <a:prstGeom prst="rect">
            <a:avLst/>
          </a:prstGeom>
          <a:noFill/>
        </p:spPr>
        <p:txBody>
          <a:bodyPr wrap="none" rtlCol="0">
            <a:spAutoFit/>
          </a:bodyPr>
          <a:lstStyle/>
          <a:p>
            <a:pPr algn="l"/>
            <a:r>
              <a:rPr lang="es-CO"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Defina ejemplos validos del mensaje</a:t>
            </a:r>
          </a:p>
        </p:txBody>
      </p:sp>
    </p:spTree>
    <p:extLst>
      <p:ext uri="{BB962C8B-B14F-4D97-AF65-F5344CB8AC3E}">
        <p14:creationId xmlns:p14="http://schemas.microsoft.com/office/powerpoint/2010/main" val="17588913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Defina campos de gobierno</a:t>
            </a:r>
            <a:endParaRPr lang="es-CO" dirty="0"/>
          </a:p>
        </p:txBody>
      </p:sp>
      <p:sp>
        <p:nvSpPr>
          <p:cNvPr id="3" name="Content Placeholder 2"/>
          <p:cNvSpPr>
            <a:spLocks noGrp="1"/>
          </p:cNvSpPr>
          <p:nvPr>
            <p:ph sz="half" idx="1"/>
          </p:nvPr>
        </p:nvSpPr>
        <p:spPr/>
        <p:txBody>
          <a:bodyPr/>
          <a:lstStyle/>
          <a:p>
            <a:r>
              <a:rPr lang="es-CO" dirty="0" smtClean="0"/>
              <a:t>meta</a:t>
            </a:r>
          </a:p>
          <a:p>
            <a:endParaRPr lang="es-CO" dirty="0"/>
          </a:p>
        </p:txBody>
      </p:sp>
      <p:sp>
        <p:nvSpPr>
          <p:cNvPr id="4" name="Content Placeholder 3"/>
          <p:cNvSpPr>
            <a:spLocks noGrp="1"/>
          </p:cNvSpPr>
          <p:nvPr>
            <p:ph sz="half" idx="2"/>
          </p:nvPr>
        </p:nvSpPr>
        <p:spPr/>
        <p:txBody>
          <a:bodyPr/>
          <a:lstStyle/>
          <a:p>
            <a:r>
              <a:rPr lang="es-CO" dirty="0" smtClean="0"/>
              <a:t>error</a:t>
            </a:r>
            <a:endParaRPr lang="es-CO" dirty="0"/>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9" y="1111250"/>
            <a:ext cx="4150831" cy="3418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249" y="1086931"/>
            <a:ext cx="4214830" cy="3467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2078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Definiciones de Mensajes </a:t>
            </a:r>
            <a:r>
              <a:rPr lang="es-CO" dirty="0" err="1" smtClean="0"/>
              <a:t>Rs</a:t>
            </a:r>
            <a:r>
              <a:rPr lang="es-CO" dirty="0" smtClean="0"/>
              <a:t> y Errores  </a:t>
            </a:r>
            <a:endParaRPr lang="es-CO" dirty="0"/>
          </a:p>
        </p:txBody>
      </p:sp>
      <p:pic>
        <p:nvPicPr>
          <p:cNvPr id="7168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3363" y="923416"/>
            <a:ext cx="4262437" cy="3399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3"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831652"/>
            <a:ext cx="4262438" cy="3583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49250" y="569367"/>
            <a:ext cx="4997450" cy="307777"/>
          </a:xfrm>
          <a:prstGeom prst="rect">
            <a:avLst/>
          </a:prstGeom>
        </p:spPr>
        <p:txBody>
          <a:bodyPr wrap="square">
            <a:spAutoFit/>
          </a:bodyPr>
          <a:lstStyle/>
          <a:p>
            <a:pPr lvl="0" algn="l" eaLnBrk="0" hangingPunct="0"/>
            <a:r>
              <a:rPr lang="es-CO" sz="1400" b="1" kern="0" dirty="0">
                <a:solidFill>
                  <a:srgbClr val="333333"/>
                </a:solidFill>
                <a:effectLst>
                  <a:outerShdw blurRad="38100" dist="38100" dir="2700000" algn="tl">
                    <a:srgbClr val="000000">
                      <a:alpha val="43137"/>
                    </a:srgbClr>
                  </a:outerShdw>
                </a:effectLst>
                <a:latin typeface="Calibri" pitchFamily="34" charset="0"/>
                <a:ea typeface="+mj-ea"/>
                <a:cs typeface="+mj-cs"/>
              </a:rPr>
              <a:t>(y </a:t>
            </a:r>
            <a:r>
              <a:rPr lang="es-CO" sz="1400" b="1" kern="0" dirty="0" err="1">
                <a:solidFill>
                  <a:srgbClr val="333333"/>
                </a:solidFill>
                <a:effectLst>
                  <a:outerShdw blurRad="38100" dist="38100" dir="2700000" algn="tl">
                    <a:srgbClr val="000000">
                      <a:alpha val="43137"/>
                    </a:srgbClr>
                  </a:outerShdw>
                </a:effectLst>
                <a:latin typeface="Calibri" pitchFamily="34" charset="0"/>
                <a:ea typeface="+mj-ea"/>
                <a:cs typeface="+mj-cs"/>
              </a:rPr>
              <a:t>Rq</a:t>
            </a:r>
            <a:r>
              <a:rPr lang="es-CO" sz="1400" b="1" kern="0" dirty="0">
                <a:solidFill>
                  <a:srgbClr val="333333"/>
                </a:solidFill>
                <a:effectLst>
                  <a:outerShdw blurRad="38100" dist="38100" dir="2700000" algn="tl">
                    <a:srgbClr val="000000">
                      <a:alpha val="43137"/>
                    </a:srgbClr>
                  </a:outerShdw>
                </a:effectLst>
                <a:latin typeface="Calibri" pitchFamily="34" charset="0"/>
                <a:ea typeface="+mj-ea"/>
                <a:cs typeface="+mj-cs"/>
              </a:rPr>
              <a:t> para POST/PUT)</a:t>
            </a:r>
          </a:p>
        </p:txBody>
      </p:sp>
    </p:spTree>
    <p:extLst>
      <p:ext uri="{BB962C8B-B14F-4D97-AF65-F5344CB8AC3E}">
        <p14:creationId xmlns:p14="http://schemas.microsoft.com/office/powerpoint/2010/main" val="24864282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Completar la definición del </a:t>
            </a:r>
            <a:r>
              <a:rPr lang="es-CO" dirty="0" err="1" smtClean="0"/>
              <a:t>OpenAPI</a:t>
            </a:r>
            <a:r>
              <a:rPr lang="es-CO" dirty="0" smtClean="0"/>
              <a:t>/</a:t>
            </a:r>
            <a:r>
              <a:rPr lang="es-CO" dirty="0" err="1" smtClean="0"/>
              <a:t>Swagger</a:t>
            </a:r>
            <a:endParaRPr lang="es-CO" dirty="0"/>
          </a:p>
        </p:txBody>
      </p:sp>
      <p:sp>
        <p:nvSpPr>
          <p:cNvPr id="4" name="Content Placeholder 3"/>
          <p:cNvSpPr>
            <a:spLocks noGrp="1"/>
          </p:cNvSpPr>
          <p:nvPr>
            <p:ph sz="half" idx="2"/>
          </p:nvPr>
        </p:nvSpPr>
        <p:spPr/>
        <p:txBody>
          <a:bodyPr/>
          <a:lstStyle/>
          <a:p>
            <a:r>
              <a:rPr lang="es-CO" dirty="0"/>
              <a:t>GET </a:t>
            </a:r>
            <a:r>
              <a:rPr lang="es-CO" smtClean="0"/>
              <a:t>/comercio respuestas </a:t>
            </a:r>
            <a:r>
              <a:rPr lang="es-CO" dirty="0" smtClean="0"/>
              <a:t>4xx</a:t>
            </a:r>
            <a:endParaRPr lang="es-CO" dirty="0"/>
          </a:p>
        </p:txBody>
      </p:sp>
      <p:sp>
        <p:nvSpPr>
          <p:cNvPr id="5" name="Content Placeholder 4"/>
          <p:cNvSpPr>
            <a:spLocks noGrp="1"/>
          </p:cNvSpPr>
          <p:nvPr>
            <p:ph sz="half" idx="1"/>
          </p:nvPr>
        </p:nvSpPr>
        <p:spPr/>
        <p:txBody>
          <a:bodyPr/>
          <a:lstStyle/>
          <a:p>
            <a:r>
              <a:rPr lang="es-CO" dirty="0" smtClean="0"/>
              <a:t>GET /comercio respuesta 200 OK</a:t>
            </a:r>
            <a:endParaRPr lang="es-CO" dirty="0"/>
          </a:p>
        </p:txBody>
      </p:sp>
      <p:pic>
        <p:nvPicPr>
          <p:cNvPr id="727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87" y="1219199"/>
            <a:ext cx="4101964" cy="27624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7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080" y="1219199"/>
            <a:ext cx="4322520" cy="2768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66413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Completar la definición del </a:t>
            </a:r>
            <a:r>
              <a:rPr lang="es-CO" dirty="0" err="1" smtClean="0"/>
              <a:t>OpenAPI</a:t>
            </a:r>
            <a:r>
              <a:rPr lang="es-CO" dirty="0" smtClean="0"/>
              <a:t>/</a:t>
            </a:r>
            <a:r>
              <a:rPr lang="es-CO" dirty="0" err="1" smtClean="0"/>
              <a:t>Swagger</a:t>
            </a:r>
            <a:endParaRPr lang="es-CO" dirty="0"/>
          </a:p>
        </p:txBody>
      </p:sp>
      <p:sp>
        <p:nvSpPr>
          <p:cNvPr id="4" name="Content Placeholder 3"/>
          <p:cNvSpPr>
            <a:spLocks noGrp="1"/>
          </p:cNvSpPr>
          <p:nvPr>
            <p:ph sz="half" idx="2"/>
          </p:nvPr>
        </p:nvSpPr>
        <p:spPr/>
        <p:txBody>
          <a:bodyPr/>
          <a:lstStyle/>
          <a:p>
            <a:r>
              <a:rPr lang="es-CO" dirty="0"/>
              <a:t>GET /usuario </a:t>
            </a:r>
            <a:r>
              <a:rPr lang="es-CO" dirty="0" smtClean="0"/>
              <a:t>respuestas 4xx</a:t>
            </a:r>
            <a:endParaRPr lang="es-CO" dirty="0"/>
          </a:p>
        </p:txBody>
      </p:sp>
      <p:sp>
        <p:nvSpPr>
          <p:cNvPr id="5" name="Content Placeholder 4"/>
          <p:cNvSpPr>
            <a:spLocks noGrp="1"/>
          </p:cNvSpPr>
          <p:nvPr>
            <p:ph sz="half" idx="1"/>
          </p:nvPr>
        </p:nvSpPr>
        <p:spPr/>
        <p:txBody>
          <a:bodyPr/>
          <a:lstStyle/>
          <a:p>
            <a:r>
              <a:rPr lang="es-CO" dirty="0" smtClean="0"/>
              <a:t>GET /usuario respuesta 200 OK</a:t>
            </a:r>
            <a:endParaRPr lang="es-CO" dirty="0"/>
          </a:p>
        </p:txBody>
      </p:sp>
      <p:pic>
        <p:nvPicPr>
          <p:cNvPr id="727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87" y="1219199"/>
            <a:ext cx="4101964" cy="27624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7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080" y="1219199"/>
            <a:ext cx="4322520" cy="2768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74882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Revisar la documentación del </a:t>
            </a:r>
            <a:r>
              <a:rPr lang="es-CO" dirty="0" err="1" smtClean="0"/>
              <a:t>Swagger</a:t>
            </a:r>
            <a:endParaRPr lang="es-CO" dirty="0"/>
          </a:p>
        </p:txBody>
      </p:sp>
      <p:pic>
        <p:nvPicPr>
          <p:cNvPr id="737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827780"/>
            <a:ext cx="8534400" cy="3811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2688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CO" dirty="0" smtClean="0"/>
              <a:t>Taller 01</a:t>
            </a:r>
            <a:br>
              <a:rPr lang="es-CO" dirty="0" smtClean="0"/>
            </a:br>
            <a:r>
              <a:rPr lang="es-CO" dirty="0" smtClean="0"/>
              <a:t>API REST</a:t>
            </a:r>
            <a:endParaRPr lang="es-CO" dirty="0"/>
          </a:p>
        </p:txBody>
      </p:sp>
      <p:sp>
        <p:nvSpPr>
          <p:cNvPr id="3" name="Subtitle 2"/>
          <p:cNvSpPr>
            <a:spLocks noGrp="1"/>
          </p:cNvSpPr>
          <p:nvPr>
            <p:ph type="subTitle" idx="1"/>
          </p:nvPr>
        </p:nvSpPr>
        <p:spPr/>
        <p:txBody>
          <a:bodyPr/>
          <a:lstStyle/>
          <a:p>
            <a:endParaRPr lang="es-CO"/>
          </a:p>
        </p:txBody>
      </p:sp>
    </p:spTree>
    <p:extLst>
      <p:ext uri="{BB962C8B-B14F-4D97-AF65-F5344CB8AC3E}">
        <p14:creationId xmlns:p14="http://schemas.microsoft.com/office/powerpoint/2010/main" val="41285396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Descargar </a:t>
            </a:r>
            <a:r>
              <a:rPr lang="es-CO" dirty="0" err="1" smtClean="0"/>
              <a:t>Swagger</a:t>
            </a:r>
            <a:endParaRPr lang="es-CO" dirty="0"/>
          </a:p>
        </p:txBody>
      </p:sp>
      <p:pic>
        <p:nvPicPr>
          <p:cNvPr id="7577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7123" y="854963"/>
            <a:ext cx="3893127" cy="19286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3422650" y="2137949"/>
            <a:ext cx="952500" cy="171450"/>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757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2499437"/>
            <a:ext cx="3517900" cy="15260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2833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Resumen Taller</a:t>
            </a:r>
            <a:endParaRPr lang="es-CO" dirty="0"/>
          </a:p>
        </p:txBody>
      </p:sp>
      <p:sp>
        <p:nvSpPr>
          <p:cNvPr id="3" name="Content Placeholder 2"/>
          <p:cNvSpPr>
            <a:spLocks noGrp="1"/>
          </p:cNvSpPr>
          <p:nvPr>
            <p:ph idx="1"/>
          </p:nvPr>
        </p:nvSpPr>
        <p:spPr/>
        <p:txBody>
          <a:bodyPr/>
          <a:lstStyle/>
          <a:p>
            <a:r>
              <a:rPr lang="es-CO" dirty="0" smtClean="0"/>
              <a:t>Se creó un Contrato </a:t>
            </a:r>
            <a:r>
              <a:rPr lang="es-CO" dirty="0" err="1" smtClean="0"/>
              <a:t>OpenAPI</a:t>
            </a:r>
            <a:r>
              <a:rPr lang="es-CO" dirty="0" smtClean="0"/>
              <a:t> V2.</a:t>
            </a:r>
          </a:p>
          <a:p>
            <a:pPr lvl="1"/>
            <a:r>
              <a:rPr lang="es-CO" dirty="0" smtClean="0"/>
              <a:t>Interface de negocio</a:t>
            </a:r>
          </a:p>
          <a:p>
            <a:pPr lvl="2"/>
            <a:r>
              <a:rPr lang="es-CO" dirty="0"/>
              <a:t>Se </a:t>
            </a:r>
            <a:r>
              <a:rPr lang="es-CO" dirty="0" smtClean="0"/>
              <a:t>especificó </a:t>
            </a:r>
            <a:r>
              <a:rPr lang="es-CO" dirty="0"/>
              <a:t>de forma concreta que se espera del </a:t>
            </a:r>
            <a:r>
              <a:rPr lang="es-CO" dirty="0" smtClean="0"/>
              <a:t>API</a:t>
            </a:r>
          </a:p>
          <a:p>
            <a:pPr lvl="1"/>
            <a:r>
              <a:rPr lang="es-CO" dirty="0" smtClean="0"/>
              <a:t>Se diseñó la mensajería adoptando elementos de gobierno</a:t>
            </a:r>
          </a:p>
          <a:p>
            <a:pPr lvl="1"/>
            <a:r>
              <a:rPr lang="es-CO" dirty="0" smtClean="0"/>
              <a:t>Se estructuraron las operaciones documentando aspectos funcionales y no funcionales que permiten que los consumidores logren un entendimiento completo del API</a:t>
            </a:r>
          </a:p>
          <a:p>
            <a:r>
              <a:rPr lang="es-CO" dirty="0" smtClean="0"/>
              <a:t>Ya se tiene el insumo para registrar en APIC el </a:t>
            </a:r>
            <a:r>
              <a:rPr lang="es-CO" dirty="0" err="1" smtClean="0"/>
              <a:t>Swagger</a:t>
            </a:r>
            <a:r>
              <a:rPr lang="es-CO" dirty="0"/>
              <a:t> </a:t>
            </a:r>
            <a:r>
              <a:rPr lang="es-CO" dirty="0" smtClean="0"/>
              <a:t>base</a:t>
            </a:r>
            <a:endParaRPr lang="es-CO" dirty="0"/>
          </a:p>
        </p:txBody>
      </p:sp>
    </p:spTree>
    <p:extLst>
      <p:ext uri="{BB962C8B-B14F-4D97-AF65-F5344CB8AC3E}">
        <p14:creationId xmlns:p14="http://schemas.microsoft.com/office/powerpoint/2010/main" val="34346637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smtClean="0"/>
              <a:t>Taller 03</a:t>
            </a:r>
            <a:br>
              <a:rPr lang="es-CO" dirty="0" smtClean="0"/>
            </a:br>
            <a:r>
              <a:rPr lang="es-CO" dirty="0" smtClean="0"/>
              <a:t>Registro de API en API Manager</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35869925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Objetivo</a:t>
            </a:r>
            <a:endParaRPr lang="es-CO" dirty="0"/>
          </a:p>
        </p:txBody>
      </p:sp>
      <p:sp>
        <p:nvSpPr>
          <p:cNvPr id="5" name="Content Placeholder 4"/>
          <p:cNvSpPr>
            <a:spLocks noGrp="1"/>
          </p:cNvSpPr>
          <p:nvPr>
            <p:ph idx="1"/>
          </p:nvPr>
        </p:nvSpPr>
        <p:spPr/>
        <p:txBody>
          <a:bodyPr/>
          <a:lstStyle/>
          <a:p>
            <a:r>
              <a:rPr lang="es-CO" dirty="0" smtClean="0"/>
              <a:t>El API diseñado debe llamar a un proveedor que no cumple la misma definición de servicio REST.</a:t>
            </a:r>
          </a:p>
          <a:p>
            <a:r>
              <a:rPr lang="es-CO" dirty="0" smtClean="0"/>
              <a:t>Se utilizará </a:t>
            </a:r>
            <a:r>
              <a:rPr lang="es-CO" dirty="0">
                <a:hlinkClick r:id="rId2"/>
              </a:rPr>
              <a:t>https://</a:t>
            </a:r>
            <a:r>
              <a:rPr lang="es-CO" dirty="0" smtClean="0">
                <a:hlinkClick r:id="rId2"/>
              </a:rPr>
              <a:t>api.fullcontact.com/v3/company.enrich</a:t>
            </a:r>
            <a:r>
              <a:rPr lang="es-CO" dirty="0" smtClean="0"/>
              <a:t> </a:t>
            </a:r>
          </a:p>
          <a:p>
            <a:r>
              <a:rPr lang="es-CO" dirty="0" smtClean="0"/>
              <a:t>Este API requiere un </a:t>
            </a:r>
            <a:r>
              <a:rPr lang="es-CO" dirty="0" err="1" smtClean="0"/>
              <a:t>APIkey</a:t>
            </a:r>
            <a:r>
              <a:rPr lang="es-CO" dirty="0" smtClean="0"/>
              <a:t> que se debe enviar como </a:t>
            </a:r>
            <a:r>
              <a:rPr lang="es-CO" dirty="0" err="1" smtClean="0"/>
              <a:t>header</a:t>
            </a:r>
            <a:r>
              <a:rPr lang="es-CO" dirty="0" smtClean="0"/>
              <a:t> de Autorización </a:t>
            </a:r>
            <a:r>
              <a:rPr lang="es-CO" dirty="0" err="1"/>
              <a:t>Bearer</a:t>
            </a:r>
            <a:r>
              <a:rPr lang="es-CO" dirty="0"/>
              <a:t> </a:t>
            </a:r>
            <a:r>
              <a:rPr lang="es-CO" dirty="0" smtClean="0"/>
              <a:t>7gfNF2FJPtoVC3rFP2pWX1nrLWzgY0Zx</a:t>
            </a:r>
          </a:p>
          <a:p>
            <a:r>
              <a:rPr lang="es-CO" dirty="0" smtClean="0"/>
              <a:t>Se debe lograr mapear la información ingresada al mensaje del proveedor y traducir la respuesta</a:t>
            </a:r>
          </a:p>
          <a:p>
            <a:pPr marL="0" indent="0">
              <a:buNone/>
            </a:pPr>
            <a:endParaRPr lang="es-CO" dirty="0"/>
          </a:p>
        </p:txBody>
      </p:sp>
    </p:spTree>
    <p:extLst>
      <p:ext uri="{BB962C8B-B14F-4D97-AF65-F5344CB8AC3E}">
        <p14:creationId xmlns:p14="http://schemas.microsoft.com/office/powerpoint/2010/main" val="15175102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Precondición</a:t>
            </a:r>
            <a:endParaRPr lang="es-CO" dirty="0"/>
          </a:p>
        </p:txBody>
      </p:sp>
      <p:sp>
        <p:nvSpPr>
          <p:cNvPr id="3" name="Content Placeholder 2"/>
          <p:cNvSpPr>
            <a:spLocks noGrp="1"/>
          </p:cNvSpPr>
          <p:nvPr>
            <p:ph idx="1"/>
          </p:nvPr>
        </p:nvSpPr>
        <p:spPr/>
        <p:txBody>
          <a:bodyPr/>
          <a:lstStyle/>
          <a:p>
            <a:r>
              <a:rPr lang="es-CO" dirty="0" smtClean="0"/>
              <a:t>Realizar la invocación al servicio proveedor para conocer la mensajería de cada operación</a:t>
            </a:r>
          </a:p>
          <a:p>
            <a:r>
              <a:rPr lang="es-CO" dirty="0" smtClean="0"/>
              <a:t>Para Comercio:</a:t>
            </a:r>
          </a:p>
          <a:p>
            <a:endParaRPr lang="es-CO" dirty="0"/>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 y="1676400"/>
            <a:ext cx="8983663"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2191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Request</a:t>
            </a:r>
            <a:r>
              <a:rPr lang="es-CO" dirty="0" smtClean="0"/>
              <a:t> </a:t>
            </a:r>
            <a:r>
              <a:rPr lang="es-CO" dirty="0" err="1" smtClean="0"/>
              <a:t>Body</a:t>
            </a:r>
            <a:endParaRPr lang="es-CO" dirty="0"/>
          </a:p>
        </p:txBody>
      </p:sp>
      <p:pic>
        <p:nvPicPr>
          <p:cNvPr id="870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456696"/>
            <a:ext cx="8534400" cy="2553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71141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Respuesta</a:t>
            </a:r>
            <a:endParaRPr lang="es-CO" dirty="0"/>
          </a:p>
        </p:txBody>
      </p:sp>
      <p:pic>
        <p:nvPicPr>
          <p:cNvPr id="849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992872"/>
            <a:ext cx="8534400" cy="3481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85286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smtClean="0"/>
              <a:t>Almacene el mensaje de </a:t>
            </a:r>
            <a:r>
              <a:rPr lang="es-CO" dirty="0" err="1" smtClean="0"/>
              <a:t>request</a:t>
            </a:r>
            <a:r>
              <a:rPr lang="es-CO" dirty="0" smtClean="0"/>
              <a:t> y response</a:t>
            </a:r>
          </a:p>
          <a:p>
            <a:pPr lvl="1"/>
            <a:r>
              <a:rPr lang="es-CO" dirty="0" err="1" smtClean="0"/>
              <a:t>comercioRq.json</a:t>
            </a:r>
            <a:r>
              <a:rPr lang="es-CO" dirty="0" smtClean="0"/>
              <a:t> </a:t>
            </a:r>
            <a:r>
              <a:rPr lang="es-CO" dirty="0" smtClean="0">
                <a:sym typeface="Wingdings" panose="05000000000000000000" pitchFamily="2" charset="2"/>
              </a:rPr>
              <a:t></a:t>
            </a:r>
            <a:endParaRPr lang="es-CO" dirty="0" smtClean="0"/>
          </a:p>
          <a:p>
            <a:pPr lvl="1"/>
            <a:r>
              <a:rPr lang="es-CO" dirty="0" err="1" smtClean="0"/>
              <a:t>comercioRs.json</a:t>
            </a:r>
            <a:endParaRPr lang="es-CO" dirty="0" smtClean="0"/>
          </a:p>
          <a:p>
            <a:pPr lvl="1"/>
            <a:endParaRPr lang="es-CO" dirty="0"/>
          </a:p>
          <a:p>
            <a:r>
              <a:rPr lang="es-CO" dirty="0" smtClean="0"/>
              <a:t>Lo mismo con</a:t>
            </a:r>
          </a:p>
          <a:p>
            <a:pPr lvl="1"/>
            <a:r>
              <a:rPr lang="es-CO" dirty="0" err="1" smtClean="0"/>
              <a:t>usuarioRq.json</a:t>
            </a:r>
            <a:r>
              <a:rPr lang="es-CO" dirty="0" smtClean="0"/>
              <a:t> </a:t>
            </a:r>
            <a:r>
              <a:rPr lang="es-CO" dirty="0" smtClean="0">
                <a:sym typeface="Wingdings" panose="05000000000000000000" pitchFamily="2" charset="2"/>
              </a:rPr>
              <a:t></a:t>
            </a:r>
            <a:endParaRPr lang="es-CO" dirty="0" smtClean="0"/>
          </a:p>
          <a:p>
            <a:pPr lvl="1"/>
            <a:r>
              <a:rPr lang="es-CO" dirty="0" err="1" smtClean="0"/>
              <a:t>usuarioRs.json</a:t>
            </a:r>
            <a:r>
              <a:rPr lang="es-CO" dirty="0" smtClean="0"/>
              <a:t> </a:t>
            </a:r>
          </a:p>
          <a:p>
            <a:endParaRPr lang="es-CO" dirty="0"/>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6693" y="684371"/>
            <a:ext cx="2910682" cy="416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3" y="3548063"/>
            <a:ext cx="2847975"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910840" y="2329358"/>
            <a:ext cx="2286000" cy="507831"/>
          </a:xfrm>
          <a:prstGeom prst="rect">
            <a:avLst/>
          </a:prstGeom>
          <a:solidFill>
            <a:schemeClr val="tx1">
              <a:lumMod val="85000"/>
              <a:lumOff val="15000"/>
            </a:schemeClr>
          </a:solidFill>
        </p:spPr>
        <p:txBody>
          <a:bodyPr wrap="square">
            <a:spAutoFit/>
          </a:bodyPr>
          <a:lstStyle/>
          <a:p>
            <a:pPr algn="l"/>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"email"</a:t>
            </a:r>
            <a:r>
              <a:rPr lang="es-CO" sz="900" dirty="0">
                <a:solidFill>
                  <a:srgbClr val="D4D4D4"/>
                </a:solidFill>
                <a:latin typeface="Consolas"/>
              </a:rPr>
              <a:t>: </a:t>
            </a:r>
            <a:r>
              <a:rPr lang="es-CO" sz="900" dirty="0">
                <a:solidFill>
                  <a:srgbClr val="CE9178"/>
                </a:solidFill>
                <a:latin typeface="Consolas"/>
              </a:rPr>
              <a:t>"jaimev@vc-soft.com"</a:t>
            </a:r>
            <a:endParaRPr lang="es-CO" sz="900" dirty="0">
              <a:solidFill>
                <a:srgbClr val="D4D4D4"/>
              </a:solidFill>
              <a:latin typeface="Consolas"/>
            </a:endParaRPr>
          </a:p>
          <a:p>
            <a:pPr algn="l"/>
            <a:r>
              <a:rPr lang="es-CO" sz="900" dirty="0">
                <a:solidFill>
                  <a:srgbClr val="D4D4D4"/>
                </a:solidFill>
                <a:latin typeface="Consolas"/>
              </a:rPr>
              <a:t>}</a:t>
            </a:r>
            <a:endParaRPr lang="es-CO" sz="900" b="0" dirty="0">
              <a:solidFill>
                <a:srgbClr val="D4D4D4"/>
              </a:solidFill>
              <a:effectLst/>
              <a:latin typeface="Consolas"/>
            </a:endParaRPr>
          </a:p>
        </p:txBody>
      </p:sp>
      <p:sp>
        <p:nvSpPr>
          <p:cNvPr id="7" name="Rectangle 6"/>
          <p:cNvSpPr/>
          <p:nvPr/>
        </p:nvSpPr>
        <p:spPr>
          <a:xfrm>
            <a:off x="3329940" y="1069696"/>
            <a:ext cx="2286000" cy="507831"/>
          </a:xfrm>
          <a:prstGeom prst="rect">
            <a:avLst/>
          </a:prstGeom>
          <a:solidFill>
            <a:schemeClr val="tx1">
              <a:lumMod val="85000"/>
              <a:lumOff val="15000"/>
            </a:schemeClr>
          </a:solidFill>
        </p:spPr>
        <p:txBody>
          <a:bodyPr wrap="square">
            <a:spAutoFit/>
          </a:bodyPr>
          <a:lstStyle/>
          <a:p>
            <a:pPr algn="l"/>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a:t>
            </a:r>
            <a:r>
              <a:rPr lang="es-CO" sz="900" dirty="0" err="1">
                <a:solidFill>
                  <a:srgbClr val="9CDCFE"/>
                </a:solidFill>
                <a:latin typeface="Consolas"/>
              </a:rPr>
              <a:t>domain</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"vc-soft.com"</a:t>
            </a:r>
            <a:endParaRPr lang="es-CO" sz="900" dirty="0">
              <a:solidFill>
                <a:srgbClr val="D4D4D4"/>
              </a:solidFill>
              <a:latin typeface="Consolas"/>
            </a:endParaRPr>
          </a:p>
          <a:p>
            <a:pPr algn="l"/>
            <a:r>
              <a:rPr lang="es-CO" sz="900" dirty="0">
                <a:solidFill>
                  <a:srgbClr val="D4D4D4"/>
                </a:solidFill>
                <a:latin typeface="Consolas"/>
              </a:rPr>
              <a:t>}</a:t>
            </a:r>
            <a:endParaRPr lang="es-CO" sz="900" b="0" dirty="0">
              <a:solidFill>
                <a:srgbClr val="D4D4D4"/>
              </a:solidFill>
              <a:effectLst/>
              <a:latin typeface="Consolas"/>
            </a:endParaRPr>
          </a:p>
        </p:txBody>
      </p:sp>
    </p:spTree>
    <p:extLst>
      <p:ext uri="{BB962C8B-B14F-4D97-AF65-F5344CB8AC3E}">
        <p14:creationId xmlns:p14="http://schemas.microsoft.com/office/powerpoint/2010/main" val="29074337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 </a:t>
            </a:r>
            <a:r>
              <a:rPr lang="es-CO" dirty="0" err="1" smtClean="0"/>
              <a:t>Designer</a:t>
            </a:r>
            <a:endParaRPr lang="es-CO" dirty="0"/>
          </a:p>
        </p:txBody>
      </p:sp>
      <p:pic>
        <p:nvPicPr>
          <p:cNvPr id="768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105805"/>
            <a:ext cx="8534400" cy="3255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00443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 </a:t>
            </a:r>
            <a:r>
              <a:rPr lang="es-CO" dirty="0" err="1" smtClean="0"/>
              <a:t>Designer</a:t>
            </a:r>
            <a:endParaRPr lang="es-CO" dirty="0"/>
          </a:p>
        </p:txBody>
      </p:sp>
      <p:sp>
        <p:nvSpPr>
          <p:cNvPr id="3" name="Content Placeholder 2"/>
          <p:cNvSpPr>
            <a:spLocks noGrp="1"/>
          </p:cNvSpPr>
          <p:nvPr>
            <p:ph idx="1"/>
          </p:nvPr>
        </p:nvSpPr>
        <p:spPr/>
        <p:txBody>
          <a:bodyPr/>
          <a:lstStyle/>
          <a:p>
            <a:r>
              <a:rPr lang="es-CO" dirty="0" smtClean="0"/>
              <a:t>Adicionar API</a:t>
            </a:r>
          </a:p>
          <a:p>
            <a:endParaRPr lang="es-CO" dirty="0"/>
          </a:p>
        </p:txBody>
      </p:sp>
      <p:pic>
        <p:nvPicPr>
          <p:cNvPr id="747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336" y="1016000"/>
            <a:ext cx="3253164" cy="25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175" y="1809750"/>
            <a:ext cx="2856375" cy="2726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7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1054100"/>
            <a:ext cx="3322638" cy="18221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7274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Taller inicial</a:t>
            </a:r>
            <a:endParaRPr lang="es-CO" dirty="0"/>
          </a:p>
        </p:txBody>
      </p:sp>
      <p:sp>
        <p:nvSpPr>
          <p:cNvPr id="3" name="Content Placeholder 2"/>
          <p:cNvSpPr>
            <a:spLocks noGrp="1"/>
          </p:cNvSpPr>
          <p:nvPr>
            <p:ph idx="1"/>
          </p:nvPr>
        </p:nvSpPr>
        <p:spPr/>
        <p:txBody>
          <a:bodyPr/>
          <a:lstStyle/>
          <a:p>
            <a:r>
              <a:rPr lang="es-CO" dirty="0" smtClean="0"/>
              <a:t>Objetivo</a:t>
            </a:r>
          </a:p>
          <a:p>
            <a:pPr lvl="1"/>
            <a:r>
              <a:rPr lang="es-CO" dirty="0" smtClean="0"/>
              <a:t>Registrar un API </a:t>
            </a:r>
          </a:p>
          <a:p>
            <a:pPr lvl="1"/>
            <a:r>
              <a:rPr lang="es-CO" dirty="0" smtClean="0"/>
              <a:t>Implementación Existente: Servicio REST</a:t>
            </a:r>
          </a:p>
          <a:p>
            <a:pPr lvl="1"/>
            <a:r>
              <a:rPr lang="es-CO" dirty="0" smtClean="0"/>
              <a:t>Sin transformación de mensajería</a:t>
            </a:r>
          </a:p>
          <a:p>
            <a:pPr lvl="1"/>
            <a:r>
              <a:rPr lang="es-CO" dirty="0" smtClean="0"/>
              <a:t>Control de Tráfico:</a:t>
            </a:r>
          </a:p>
          <a:p>
            <a:pPr lvl="2"/>
            <a:r>
              <a:rPr lang="es-CO" dirty="0" smtClean="0"/>
              <a:t>Máximo dos invocaciones por minuto</a:t>
            </a:r>
          </a:p>
          <a:p>
            <a:r>
              <a:rPr lang="es-CO" dirty="0" smtClean="0"/>
              <a:t>API a ser invocada</a:t>
            </a:r>
          </a:p>
          <a:p>
            <a:pPr lvl="1"/>
            <a:r>
              <a:rPr lang="es-CO" dirty="0" smtClean="0"/>
              <a:t>GET </a:t>
            </a:r>
            <a:r>
              <a:rPr lang="es-CO" dirty="0">
                <a:hlinkClick r:id="rId2"/>
              </a:rPr>
              <a:t>http://</a:t>
            </a:r>
            <a:r>
              <a:rPr lang="es-CO" dirty="0" smtClean="0">
                <a:hlinkClick r:id="rId2"/>
              </a:rPr>
              <a:t>ip-api.com/json/{ip-internet}</a:t>
            </a:r>
            <a:endParaRPr lang="es-CO" dirty="0" smtClean="0"/>
          </a:p>
          <a:p>
            <a:pPr lvl="1"/>
            <a:r>
              <a:rPr lang="es-CO" dirty="0" smtClean="0">
                <a:hlinkClick r:id="rId3"/>
              </a:rPr>
              <a:t>http://ip-api.com/json/181.58.73.161</a:t>
            </a:r>
            <a:endParaRPr lang="es-CO" dirty="0" smtClean="0"/>
          </a:p>
          <a:p>
            <a:endParaRPr lang="es-CO" dirty="0" smtClean="0"/>
          </a:p>
        </p:txBody>
      </p:sp>
      <p:sp>
        <p:nvSpPr>
          <p:cNvPr id="7" name="Rectangle 6"/>
          <p:cNvSpPr/>
          <p:nvPr/>
        </p:nvSpPr>
        <p:spPr>
          <a:xfrm>
            <a:off x="5729748" y="2401327"/>
            <a:ext cx="3237271" cy="2349361"/>
          </a:xfrm>
          <a:prstGeom prst="rect">
            <a:avLst/>
          </a:prstGeom>
          <a:solidFill>
            <a:schemeClr val="tx1">
              <a:lumMod val="85000"/>
              <a:lumOff val="15000"/>
            </a:schemeClr>
          </a:solidFill>
        </p:spPr>
        <p:txBody>
          <a:bodyPr wrap="square">
            <a:spAutoFit/>
          </a:bodyPr>
          <a:lstStyle/>
          <a:p>
            <a:pPr algn="l">
              <a:lnSpc>
                <a:spcPts val="1125"/>
              </a:lnSpc>
              <a:spcAft>
                <a:spcPts val="0"/>
              </a:spcAft>
            </a:pP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"status"</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"success"</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"country"</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"Colombia"</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a:t>
            </a:r>
            <a:r>
              <a:rPr lang="en-US" sz="1100" dirty="0" err="1">
                <a:solidFill>
                  <a:srgbClr val="9CDCFE"/>
                </a:solidFill>
                <a:latin typeface="Consolas"/>
                <a:ea typeface="Times New Roman"/>
                <a:cs typeface="Times New Roman"/>
              </a:rPr>
              <a:t>countryCode</a:t>
            </a:r>
            <a:r>
              <a:rPr lang="en-US" sz="1100" dirty="0">
                <a:solidFill>
                  <a:srgbClr val="9CDCFE"/>
                </a:solidFill>
                <a:latin typeface="Consolas"/>
                <a:ea typeface="Times New Roman"/>
                <a:cs typeface="Times New Roman"/>
              </a:rPr>
              <a:t>"</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"CO"</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"region"</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"ANT"</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a:t>
            </a:r>
            <a:r>
              <a:rPr lang="en-US" sz="1100" dirty="0" err="1">
                <a:solidFill>
                  <a:srgbClr val="9CDCFE"/>
                </a:solidFill>
                <a:latin typeface="Consolas"/>
                <a:ea typeface="Times New Roman"/>
                <a:cs typeface="Times New Roman"/>
              </a:rPr>
              <a:t>regionName</a:t>
            </a:r>
            <a:r>
              <a:rPr lang="en-US" sz="1100" dirty="0">
                <a:solidFill>
                  <a:srgbClr val="9CDCFE"/>
                </a:solidFill>
                <a:latin typeface="Consolas"/>
                <a:ea typeface="Times New Roman"/>
                <a:cs typeface="Times New Roman"/>
              </a:rPr>
              <a:t>"</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"Antioquia"</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"city"</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a:t>
            </a:r>
            <a:r>
              <a:rPr lang="en-US" sz="1100" dirty="0" err="1">
                <a:solidFill>
                  <a:srgbClr val="CE9178"/>
                </a:solidFill>
                <a:latin typeface="Consolas"/>
                <a:ea typeface="Times New Roman"/>
                <a:cs typeface="Times New Roman"/>
              </a:rPr>
              <a:t>Medellín</a:t>
            </a:r>
            <a:r>
              <a:rPr lang="en-US" sz="1100" dirty="0">
                <a:solidFill>
                  <a:srgbClr val="CE9178"/>
                </a:solidFill>
                <a:latin typeface="Consolas"/>
                <a:ea typeface="Times New Roman"/>
                <a:cs typeface="Times New Roman"/>
              </a:rPr>
              <a:t>"</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"zip"</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"050001"</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a:t>
            </a:r>
            <a:r>
              <a:rPr lang="en-US" sz="1100" dirty="0" err="1">
                <a:solidFill>
                  <a:srgbClr val="9CDCFE"/>
                </a:solidFill>
                <a:latin typeface="Consolas"/>
                <a:ea typeface="Times New Roman"/>
                <a:cs typeface="Times New Roman"/>
              </a:rPr>
              <a:t>lat</a:t>
            </a:r>
            <a:r>
              <a:rPr lang="en-US" sz="1100" dirty="0">
                <a:solidFill>
                  <a:srgbClr val="9CDCFE"/>
                </a:solidFill>
                <a:latin typeface="Consolas"/>
                <a:ea typeface="Times New Roman"/>
                <a:cs typeface="Times New Roman"/>
              </a:rPr>
              <a:t>"</a:t>
            </a:r>
            <a:r>
              <a:rPr lang="en-US" sz="1100" dirty="0">
                <a:solidFill>
                  <a:srgbClr val="D4D4D4"/>
                </a:solidFill>
                <a:latin typeface="Consolas"/>
                <a:ea typeface="Times New Roman"/>
                <a:cs typeface="Times New Roman"/>
              </a:rPr>
              <a:t>: </a:t>
            </a:r>
            <a:r>
              <a:rPr lang="en-US" sz="1100" dirty="0">
                <a:solidFill>
                  <a:srgbClr val="B5CEA8"/>
                </a:solidFill>
                <a:latin typeface="Consolas"/>
                <a:ea typeface="Times New Roman"/>
                <a:cs typeface="Times New Roman"/>
              </a:rPr>
              <a:t>6.2529</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a:t>
            </a:r>
            <a:r>
              <a:rPr lang="en-US" sz="1100" dirty="0" err="1">
                <a:solidFill>
                  <a:srgbClr val="9CDCFE"/>
                </a:solidFill>
                <a:latin typeface="Consolas"/>
                <a:ea typeface="Times New Roman"/>
                <a:cs typeface="Times New Roman"/>
              </a:rPr>
              <a:t>lon</a:t>
            </a:r>
            <a:r>
              <a:rPr lang="en-US" sz="1100" dirty="0">
                <a:solidFill>
                  <a:srgbClr val="9CDCFE"/>
                </a:solidFill>
                <a:latin typeface="Consolas"/>
                <a:ea typeface="Times New Roman"/>
                <a:cs typeface="Times New Roman"/>
              </a:rPr>
              <a:t>"</a:t>
            </a:r>
            <a:r>
              <a:rPr lang="en-US" sz="1100" dirty="0">
                <a:solidFill>
                  <a:srgbClr val="D4D4D4"/>
                </a:solidFill>
                <a:latin typeface="Consolas"/>
                <a:ea typeface="Times New Roman"/>
                <a:cs typeface="Times New Roman"/>
              </a:rPr>
              <a:t>: </a:t>
            </a:r>
            <a:r>
              <a:rPr lang="en-US" sz="1100" dirty="0">
                <a:solidFill>
                  <a:srgbClr val="B5CEA8"/>
                </a:solidFill>
                <a:latin typeface="Consolas"/>
                <a:ea typeface="Times New Roman"/>
                <a:cs typeface="Times New Roman"/>
              </a:rPr>
              <a:t>-75.5646</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a:t>
            </a:r>
            <a:r>
              <a:rPr lang="en-US" sz="1100" dirty="0" err="1">
                <a:solidFill>
                  <a:srgbClr val="9CDCFE"/>
                </a:solidFill>
                <a:latin typeface="Consolas"/>
                <a:ea typeface="Times New Roman"/>
                <a:cs typeface="Times New Roman"/>
              </a:rPr>
              <a:t>timezone</a:t>
            </a:r>
            <a:r>
              <a:rPr lang="en-US" sz="1100" dirty="0">
                <a:solidFill>
                  <a:srgbClr val="9CDCFE"/>
                </a:solidFill>
                <a:latin typeface="Consolas"/>
                <a:ea typeface="Times New Roman"/>
                <a:cs typeface="Times New Roman"/>
              </a:rPr>
              <a:t>"</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"America/Bogota"</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s-CO" sz="1100" dirty="0">
                <a:solidFill>
                  <a:srgbClr val="9CDCFE"/>
                </a:solidFill>
                <a:latin typeface="Consolas"/>
                <a:ea typeface="Times New Roman"/>
                <a:cs typeface="Times New Roman"/>
              </a:rPr>
              <a:t>"</a:t>
            </a:r>
            <a:r>
              <a:rPr lang="es-CO" sz="1100" dirty="0" err="1">
                <a:solidFill>
                  <a:srgbClr val="9CDCFE"/>
                </a:solidFill>
                <a:latin typeface="Consolas"/>
                <a:ea typeface="Times New Roman"/>
                <a:cs typeface="Times New Roman"/>
              </a:rPr>
              <a:t>isp</a:t>
            </a:r>
            <a:r>
              <a:rPr lang="es-CO" sz="1100" dirty="0">
                <a:solidFill>
                  <a:srgbClr val="9CDCFE"/>
                </a:solidFill>
                <a:latin typeface="Consolas"/>
                <a:ea typeface="Times New Roman"/>
                <a:cs typeface="Times New Roman"/>
              </a:rPr>
              <a:t>"</a:t>
            </a:r>
            <a:r>
              <a:rPr lang="es-CO" sz="1100" dirty="0">
                <a:solidFill>
                  <a:srgbClr val="D4D4D4"/>
                </a:solidFill>
                <a:latin typeface="Consolas"/>
                <a:ea typeface="Times New Roman"/>
                <a:cs typeface="Times New Roman"/>
              </a:rPr>
              <a:t>: </a:t>
            </a:r>
            <a:r>
              <a:rPr lang="es-CO" sz="1100" dirty="0">
                <a:solidFill>
                  <a:srgbClr val="CE9178"/>
                </a:solidFill>
                <a:latin typeface="Consolas"/>
                <a:ea typeface="Times New Roman"/>
                <a:cs typeface="Times New Roman"/>
              </a:rPr>
              <a:t>"Telmex Colombia S.A."</a:t>
            </a:r>
            <a:r>
              <a:rPr lang="es-CO"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s-CO" sz="1100" dirty="0">
                <a:solidFill>
                  <a:srgbClr val="D4D4D4"/>
                </a:solidFill>
                <a:latin typeface="Consolas"/>
                <a:ea typeface="Times New Roman"/>
                <a:cs typeface="Times New Roman"/>
              </a:rPr>
              <a:t>  </a:t>
            </a:r>
            <a:r>
              <a:rPr lang="es-CO" sz="1100" dirty="0">
                <a:solidFill>
                  <a:srgbClr val="9CDCFE"/>
                </a:solidFill>
                <a:latin typeface="Consolas"/>
                <a:ea typeface="Times New Roman"/>
                <a:cs typeface="Times New Roman"/>
              </a:rPr>
              <a:t>"</a:t>
            </a:r>
            <a:r>
              <a:rPr lang="es-CO" sz="1100" dirty="0" err="1">
                <a:solidFill>
                  <a:srgbClr val="9CDCFE"/>
                </a:solidFill>
                <a:latin typeface="Consolas"/>
                <a:ea typeface="Times New Roman"/>
                <a:cs typeface="Times New Roman"/>
              </a:rPr>
              <a:t>org</a:t>
            </a:r>
            <a:r>
              <a:rPr lang="es-CO" sz="1100" dirty="0">
                <a:solidFill>
                  <a:srgbClr val="9CDCFE"/>
                </a:solidFill>
                <a:latin typeface="Consolas"/>
                <a:ea typeface="Times New Roman"/>
                <a:cs typeface="Times New Roman"/>
              </a:rPr>
              <a:t>"</a:t>
            </a:r>
            <a:r>
              <a:rPr lang="es-CO" sz="1100" dirty="0">
                <a:solidFill>
                  <a:srgbClr val="D4D4D4"/>
                </a:solidFill>
                <a:latin typeface="Consolas"/>
                <a:ea typeface="Times New Roman"/>
                <a:cs typeface="Times New Roman"/>
              </a:rPr>
              <a:t>: </a:t>
            </a:r>
            <a:r>
              <a:rPr lang="es-CO" sz="1100" dirty="0">
                <a:solidFill>
                  <a:srgbClr val="CE9178"/>
                </a:solidFill>
                <a:latin typeface="Consolas"/>
                <a:ea typeface="Times New Roman"/>
                <a:cs typeface="Times New Roman"/>
              </a:rPr>
              <a:t>"Telmex Colombia S.A."</a:t>
            </a:r>
            <a:r>
              <a:rPr lang="es-CO"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s-CO" sz="1100" dirty="0">
                <a:solidFill>
                  <a:srgbClr val="D4D4D4"/>
                </a:solidFill>
                <a:latin typeface="Consolas"/>
                <a:ea typeface="Times New Roman"/>
                <a:cs typeface="Times New Roman"/>
              </a:rPr>
              <a:t>  </a:t>
            </a:r>
            <a:r>
              <a:rPr lang="es-CO" sz="1100" dirty="0">
                <a:solidFill>
                  <a:srgbClr val="9CDCFE"/>
                </a:solidFill>
                <a:latin typeface="Consolas"/>
                <a:ea typeface="Times New Roman"/>
                <a:cs typeface="Times New Roman"/>
              </a:rPr>
              <a:t>"as"</a:t>
            </a:r>
            <a:r>
              <a:rPr lang="es-CO" sz="1100" dirty="0">
                <a:solidFill>
                  <a:srgbClr val="D4D4D4"/>
                </a:solidFill>
                <a:latin typeface="Consolas"/>
                <a:ea typeface="Times New Roman"/>
                <a:cs typeface="Times New Roman"/>
              </a:rPr>
              <a:t>: </a:t>
            </a:r>
            <a:r>
              <a:rPr lang="es-CO" sz="1100" dirty="0">
                <a:solidFill>
                  <a:srgbClr val="CE9178"/>
                </a:solidFill>
                <a:latin typeface="Consolas"/>
                <a:ea typeface="Times New Roman"/>
                <a:cs typeface="Times New Roman"/>
              </a:rPr>
              <a:t>"AS10620 Telmex Colombia S.A."</a:t>
            </a:r>
            <a:r>
              <a:rPr lang="es-CO"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s-CO" sz="1100" dirty="0">
                <a:solidFill>
                  <a:srgbClr val="D4D4D4"/>
                </a:solidFill>
                <a:latin typeface="Consolas"/>
                <a:ea typeface="Times New Roman"/>
                <a:cs typeface="Times New Roman"/>
              </a:rPr>
              <a:t>  </a:t>
            </a:r>
            <a:r>
              <a:rPr lang="es-CO" sz="1100" dirty="0">
                <a:solidFill>
                  <a:srgbClr val="9CDCFE"/>
                </a:solidFill>
                <a:latin typeface="Consolas"/>
                <a:ea typeface="Times New Roman"/>
                <a:cs typeface="Times New Roman"/>
              </a:rPr>
              <a:t>"</a:t>
            </a:r>
            <a:r>
              <a:rPr lang="es-CO" sz="1100" dirty="0" err="1">
                <a:solidFill>
                  <a:srgbClr val="9CDCFE"/>
                </a:solidFill>
                <a:latin typeface="Consolas"/>
                <a:ea typeface="Times New Roman"/>
                <a:cs typeface="Times New Roman"/>
              </a:rPr>
              <a:t>query</a:t>
            </a:r>
            <a:r>
              <a:rPr lang="es-CO" sz="1100" dirty="0">
                <a:solidFill>
                  <a:srgbClr val="9CDCFE"/>
                </a:solidFill>
                <a:latin typeface="Consolas"/>
                <a:ea typeface="Times New Roman"/>
                <a:cs typeface="Times New Roman"/>
              </a:rPr>
              <a:t>"</a:t>
            </a:r>
            <a:r>
              <a:rPr lang="es-CO" sz="1100" dirty="0">
                <a:solidFill>
                  <a:srgbClr val="D4D4D4"/>
                </a:solidFill>
                <a:latin typeface="Consolas"/>
                <a:ea typeface="Times New Roman"/>
                <a:cs typeface="Times New Roman"/>
              </a:rPr>
              <a:t>: </a:t>
            </a:r>
            <a:r>
              <a:rPr lang="es-CO" sz="1100" dirty="0">
                <a:solidFill>
                  <a:srgbClr val="CE9178"/>
                </a:solidFill>
                <a:latin typeface="Consolas"/>
                <a:ea typeface="Times New Roman"/>
                <a:cs typeface="Times New Roman"/>
              </a:rPr>
              <a:t>"181.58.73.161"</a:t>
            </a:r>
            <a:endParaRPr lang="es-CO" dirty="0">
              <a:latin typeface="DIN Offc"/>
              <a:ea typeface="Times New Roman"/>
              <a:cs typeface="Times New Roman"/>
            </a:endParaRPr>
          </a:p>
          <a:p>
            <a:pPr algn="l">
              <a:lnSpc>
                <a:spcPts val="1125"/>
              </a:lnSpc>
              <a:spcAft>
                <a:spcPts val="0"/>
              </a:spcAft>
            </a:pPr>
            <a:r>
              <a:rPr lang="es-CO" sz="1100" dirty="0">
                <a:solidFill>
                  <a:srgbClr val="D4D4D4"/>
                </a:solidFill>
                <a:latin typeface="Consolas"/>
                <a:ea typeface="Times New Roman"/>
                <a:cs typeface="Times New Roman"/>
              </a:rPr>
              <a:t>}</a:t>
            </a:r>
            <a:endParaRPr lang="es-CO" dirty="0">
              <a:effectLst/>
              <a:latin typeface="DIN Offc"/>
              <a:ea typeface="Times New Roman"/>
              <a:cs typeface="Times New Roman"/>
            </a:endParaRPr>
          </a:p>
        </p:txBody>
      </p:sp>
    </p:spTree>
    <p:extLst>
      <p:ext uri="{BB962C8B-B14F-4D97-AF65-F5344CB8AC3E}">
        <p14:creationId xmlns:p14="http://schemas.microsoft.com/office/powerpoint/2010/main" val="22080407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Revisar carga</a:t>
            </a:r>
            <a:endParaRPr lang="es-CO" dirty="0"/>
          </a:p>
        </p:txBody>
      </p:sp>
      <p:pic>
        <p:nvPicPr>
          <p:cNvPr id="778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6281" y="654050"/>
            <a:ext cx="6769537"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38389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1574" y="804593"/>
            <a:ext cx="3238952" cy="385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s-CO" dirty="0" smtClean="0"/>
              <a:t>Adicionar prefijo para distinguir cada grupo</a:t>
            </a:r>
            <a:endParaRPr lang="es-CO" dirty="0"/>
          </a:p>
        </p:txBody>
      </p:sp>
      <p:sp>
        <p:nvSpPr>
          <p:cNvPr id="4" name="Rounded Rectangle 3"/>
          <p:cNvSpPr/>
          <p:nvPr/>
        </p:nvSpPr>
        <p:spPr>
          <a:xfrm>
            <a:off x="3196590" y="4019549"/>
            <a:ext cx="2070100" cy="371475"/>
          </a:xfrm>
          <a:prstGeom prst="roundRect">
            <a:avLst>
              <a:gd name="adj" fmla="val 9900"/>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25680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Definición de propiedades</a:t>
            </a:r>
            <a:endParaRPr lang="es-CO" dirty="0"/>
          </a:p>
        </p:txBody>
      </p:sp>
      <p:sp>
        <p:nvSpPr>
          <p:cNvPr id="3" name="Content Placeholder 2"/>
          <p:cNvSpPr>
            <a:spLocks noGrp="1"/>
          </p:cNvSpPr>
          <p:nvPr>
            <p:ph idx="1"/>
          </p:nvPr>
        </p:nvSpPr>
        <p:spPr/>
        <p:txBody>
          <a:bodyPr/>
          <a:lstStyle/>
          <a:p>
            <a:r>
              <a:rPr lang="es-CO" dirty="0" smtClean="0"/>
              <a:t>Se definirán tres propiedades</a:t>
            </a:r>
          </a:p>
          <a:p>
            <a:pPr lvl="1"/>
            <a:r>
              <a:rPr lang="en-US" dirty="0" err="1" smtClean="0"/>
              <a:t>Apikey</a:t>
            </a:r>
            <a:r>
              <a:rPr lang="en-US" dirty="0" smtClean="0"/>
              <a:t> en </a:t>
            </a:r>
            <a:r>
              <a:rPr lang="en-US" dirty="0" err="1" smtClean="0"/>
              <a:t>fullcontact</a:t>
            </a:r>
            <a:r>
              <a:rPr lang="en-US" dirty="0" smtClean="0"/>
              <a:t>:</a:t>
            </a:r>
          </a:p>
          <a:p>
            <a:pPr lvl="1"/>
            <a:r>
              <a:rPr lang="es-CO" dirty="0" smtClean="0"/>
              <a:t>Cada catálogo podría tener su propio valor </a:t>
            </a:r>
          </a:p>
          <a:p>
            <a:endParaRPr lang="es-CO" dirty="0"/>
          </a:p>
        </p:txBody>
      </p:sp>
      <p:graphicFrame>
        <p:nvGraphicFramePr>
          <p:cNvPr id="6" name="Table 5"/>
          <p:cNvGraphicFramePr>
            <a:graphicFrameLocks noGrp="1"/>
          </p:cNvGraphicFramePr>
          <p:nvPr>
            <p:extLst>
              <p:ext uri="{D42A27DB-BD31-4B8C-83A1-F6EECF244321}">
                <p14:modId xmlns:p14="http://schemas.microsoft.com/office/powerpoint/2010/main" val="786663530"/>
              </p:ext>
            </p:extLst>
          </p:nvPr>
        </p:nvGraphicFramePr>
        <p:xfrm>
          <a:off x="518160" y="1885576"/>
          <a:ext cx="8046720" cy="2725478"/>
        </p:xfrm>
        <a:graphic>
          <a:graphicData uri="http://schemas.openxmlformats.org/drawingml/2006/table">
            <a:tbl>
              <a:tblPr/>
              <a:tblGrid>
                <a:gridCol w="1409700"/>
                <a:gridCol w="6637020"/>
              </a:tblGrid>
              <a:tr h="232784">
                <a:tc>
                  <a:txBody>
                    <a:bodyPr/>
                    <a:lstStyle/>
                    <a:p>
                      <a:pPr fontAlgn="ctr"/>
                      <a:r>
                        <a:rPr lang="es-CO" sz="1000" b="0" dirty="0" smtClean="0">
                          <a:effectLst/>
                          <a:latin typeface="inherit"/>
                        </a:rPr>
                        <a:t>Propiedad</a:t>
                      </a:r>
                      <a:endParaRPr lang="es-CO" sz="1000" b="0" dirty="0">
                        <a:effectLst/>
                        <a:latin typeface="inherit"/>
                      </a:endParaRPr>
                    </a:p>
                  </a:txBody>
                  <a:tcPr marL="51349" marR="51349" marT="25674" marB="25674" anchor="ctr">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chemeClr val="accent5">
                        <a:lumMod val="60000"/>
                        <a:lumOff val="40000"/>
                      </a:schemeClr>
                    </a:solidFill>
                  </a:tcPr>
                </a:tc>
                <a:tc>
                  <a:txBody>
                    <a:bodyPr/>
                    <a:lstStyle/>
                    <a:p>
                      <a:pPr fontAlgn="ctr"/>
                      <a:r>
                        <a:rPr lang="en-US" sz="1000" b="0" dirty="0" err="1" smtClean="0">
                          <a:effectLst/>
                          <a:latin typeface="inherit"/>
                        </a:rPr>
                        <a:t>Valores</a:t>
                      </a:r>
                      <a:endParaRPr lang="en-US" sz="1000" b="0" dirty="0">
                        <a:effectLst/>
                        <a:latin typeface="inherit"/>
                      </a:endParaRPr>
                    </a:p>
                  </a:txBody>
                  <a:tcPr marL="51349" marR="51349" marT="25674" marB="25674" anchor="ctr">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chemeClr val="accent5">
                        <a:lumMod val="60000"/>
                        <a:lumOff val="40000"/>
                      </a:schemeClr>
                    </a:solidFill>
                  </a:tcPr>
                </a:tc>
              </a:tr>
              <a:tr h="410036">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CO" sz="1000" b="1" u="none" strike="noStrike" dirty="0" smtClean="0">
                          <a:solidFill>
                            <a:srgbClr val="3D70B2"/>
                          </a:solidFill>
                          <a:effectLst/>
                          <a:latin typeface="ibm-plex-sans"/>
                          <a:hlinkClick r:id="rId2"/>
                        </a:rPr>
                        <a:t>api-</a:t>
                      </a:r>
                      <a:r>
                        <a:rPr lang="es-CO" sz="1000" b="1" u="none" strike="noStrike" dirty="0" err="1" smtClean="0">
                          <a:solidFill>
                            <a:srgbClr val="3D70B2"/>
                          </a:solidFill>
                          <a:effectLst/>
                          <a:latin typeface="ibm-plex-sans"/>
                          <a:hlinkClick r:id="rId2"/>
                        </a:rPr>
                        <a:t>key</a:t>
                      </a:r>
                      <a:r>
                        <a:rPr lang="es-CO" sz="1000" b="1" u="none" strike="noStrike" dirty="0" smtClean="0">
                          <a:solidFill>
                            <a:srgbClr val="3D70B2"/>
                          </a:solidFill>
                          <a:effectLst/>
                          <a:latin typeface="ibm-plex-sans"/>
                          <a:hlinkClick r:id="rId2"/>
                        </a:rPr>
                        <a:t>-</a:t>
                      </a:r>
                      <a:r>
                        <a:rPr lang="es-CO" sz="1000" b="1" u="none" strike="noStrike" dirty="0" err="1" smtClean="0">
                          <a:solidFill>
                            <a:srgbClr val="3D70B2"/>
                          </a:solidFill>
                          <a:effectLst/>
                          <a:latin typeface="ibm-plex-sans"/>
                          <a:hlinkClick r:id="rId2"/>
                        </a:rPr>
                        <a:t>fullcontact</a:t>
                      </a:r>
                      <a:endParaRPr lang="es-CO" sz="1000" b="0" dirty="0" smtClean="0">
                        <a:effectLst/>
                        <a:latin typeface="inherit"/>
                      </a:endParaRPr>
                    </a:p>
                    <a:p>
                      <a:pPr fontAlgn="ctr"/>
                      <a:endParaRPr lang="es-CO" sz="1000" b="0" dirty="0">
                        <a:effectLst/>
                        <a:latin typeface="inherit"/>
                      </a:endParaRPr>
                    </a:p>
                  </a:txBody>
                  <a:tcPr marL="51349" marR="51349" marT="25674" marB="25674">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rgbClr val="F0F3F6"/>
                    </a:solidFill>
                  </a:tcPr>
                </a:tc>
                <a:tc>
                  <a:txBody>
                    <a:bodyPr/>
                    <a:lstStyle/>
                    <a:p>
                      <a:pPr fontAlgn="ctr"/>
                      <a:r>
                        <a:rPr lang="en-US" sz="1000" dirty="0" smtClean="0"/>
                        <a:t>7gfNF2FJPtoVC3rFP2pWX1nrLWzgY0Zx</a:t>
                      </a:r>
                      <a:endParaRPr lang="en-US" sz="1000" b="0" dirty="0">
                        <a:effectLst/>
                        <a:latin typeface="inherit"/>
                      </a:endParaRPr>
                    </a:p>
                  </a:txBody>
                  <a:tcPr marL="51349" marR="51349" marT="25674" marB="25674">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rgbClr val="F0F3F6"/>
                    </a:solidFill>
                  </a:tcPr>
                </a:tc>
              </a:tr>
              <a:tr h="137223">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CO" sz="1000" b="1" u="none" strike="noStrike" dirty="0" smtClean="0">
                          <a:solidFill>
                            <a:srgbClr val="3D70B2"/>
                          </a:solidFill>
                          <a:effectLst/>
                          <a:latin typeface="ibm-plex-sans"/>
                          <a:hlinkClick r:id="rId3"/>
                        </a:rPr>
                        <a:t>target-</a:t>
                      </a:r>
                      <a:r>
                        <a:rPr lang="es-CO" sz="1000" b="1" u="none" strike="noStrike" dirty="0" err="1" smtClean="0">
                          <a:solidFill>
                            <a:srgbClr val="3D70B2"/>
                          </a:solidFill>
                          <a:effectLst/>
                          <a:latin typeface="ibm-plex-sans"/>
                          <a:hlinkClick r:id="rId3"/>
                        </a:rPr>
                        <a:t>url</a:t>
                      </a:r>
                      <a:r>
                        <a:rPr lang="es-CO" sz="1000" b="1" u="none" strike="noStrike" dirty="0" smtClean="0">
                          <a:solidFill>
                            <a:srgbClr val="3D70B2"/>
                          </a:solidFill>
                          <a:effectLst/>
                          <a:latin typeface="ibm-plex-sans"/>
                          <a:hlinkClick r:id="rId3"/>
                        </a:rPr>
                        <a:t>-</a:t>
                      </a:r>
                      <a:r>
                        <a:rPr lang="es-CO" sz="1000" b="1" u="none" strike="noStrike" dirty="0" err="1" smtClean="0">
                          <a:solidFill>
                            <a:srgbClr val="3D70B2"/>
                          </a:solidFill>
                          <a:effectLst/>
                          <a:latin typeface="ibm-plex-sans"/>
                          <a:hlinkClick r:id="rId3"/>
                        </a:rPr>
                        <a:t>company</a:t>
                      </a:r>
                      <a:endParaRPr lang="es-CO" sz="1000" b="0" dirty="0" smtClean="0">
                        <a:effectLst/>
                        <a:latin typeface="inherit"/>
                      </a:endParaRPr>
                    </a:p>
                    <a:p>
                      <a:pPr fontAlgn="ctr"/>
                      <a:endParaRPr lang="es-CO" sz="1000" b="0" dirty="0">
                        <a:effectLst/>
                        <a:latin typeface="inherit"/>
                      </a:endParaRPr>
                    </a:p>
                  </a:txBody>
                  <a:tcPr marL="51349" marR="51349" marT="25674" marB="25674">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000" b="0" dirty="0" smtClean="0">
                          <a:effectLst/>
                          <a:latin typeface="inherit"/>
                        </a:rPr>
                        <a:t>The URL of the target service </a:t>
                      </a:r>
                    </a:p>
                    <a:p>
                      <a:pPr marL="0" marR="0" indent="0" algn="l" defTabSz="914400" rtl="0" eaLnBrk="1" fontAlgn="base" latinLnBrk="0" hangingPunct="1">
                        <a:lnSpc>
                          <a:spcPct val="100000"/>
                        </a:lnSpc>
                        <a:spcBef>
                          <a:spcPts val="0"/>
                        </a:spcBef>
                        <a:spcAft>
                          <a:spcPts val="0"/>
                        </a:spcAft>
                        <a:buClrTx/>
                        <a:buSzTx/>
                        <a:buFontTx/>
                        <a:buNone/>
                        <a:tabLst/>
                        <a:defRPr/>
                      </a:pPr>
                      <a:r>
                        <a:rPr lang="en-US" sz="1000" b="0" dirty="0" smtClean="0">
                          <a:effectLst/>
                          <a:latin typeface="inherit"/>
                        </a:rPr>
                        <a:t>REAL: </a:t>
                      </a:r>
                      <a:r>
                        <a:rPr lang="en-US" sz="1000" b="0" dirty="0" smtClean="0">
                          <a:solidFill>
                            <a:schemeClr val="accent1">
                              <a:lumMod val="75000"/>
                            </a:schemeClr>
                          </a:solidFill>
                          <a:effectLst/>
                          <a:latin typeface="Consolas" panose="020B0609020204030204" pitchFamily="49" charset="0"/>
                        </a:rPr>
                        <a:t>https://api.fullcontact.com/v3/company.enrich </a:t>
                      </a:r>
                    </a:p>
                    <a:p>
                      <a:pPr marL="0" marR="0" indent="0" algn="l" defTabSz="914400" rtl="0" eaLnBrk="1" fontAlgn="base" latinLnBrk="0" hangingPunct="1">
                        <a:lnSpc>
                          <a:spcPct val="100000"/>
                        </a:lnSpc>
                        <a:spcBef>
                          <a:spcPts val="0"/>
                        </a:spcBef>
                        <a:spcAft>
                          <a:spcPts val="0"/>
                        </a:spcAft>
                        <a:buClrTx/>
                        <a:buSzTx/>
                        <a:buFontTx/>
                        <a:buNone/>
                        <a:tabLst/>
                        <a:defRPr/>
                      </a:pPr>
                      <a:r>
                        <a:rPr lang="en-US" sz="1000" b="0" dirty="0" smtClean="0">
                          <a:effectLst/>
                          <a:latin typeface="inherit"/>
                        </a:rPr>
                        <a:t>Mock </a:t>
                      </a:r>
                      <a:r>
                        <a:rPr lang="en-US" sz="1000" b="0" dirty="0" err="1" smtClean="0">
                          <a:effectLst/>
                          <a:latin typeface="inherit"/>
                        </a:rPr>
                        <a:t>Microcks</a:t>
                      </a:r>
                      <a:r>
                        <a:rPr lang="en-US" sz="1000" b="0" dirty="0" smtClean="0">
                          <a:effectLst/>
                          <a:latin typeface="inherit"/>
                        </a:rPr>
                        <a:t>: </a:t>
                      </a:r>
                      <a:r>
                        <a:rPr lang="en-US" sz="1000" b="0" kern="1200" dirty="0" smtClean="0">
                          <a:solidFill>
                            <a:schemeClr val="accent1">
                              <a:lumMod val="75000"/>
                            </a:schemeClr>
                          </a:solidFill>
                          <a:effectLst/>
                          <a:latin typeface="Consolas" panose="020B0609020204030204" pitchFamily="49" charset="0"/>
                          <a:ea typeface="+mn-ea"/>
                          <a:cs typeface="+mn-cs"/>
                        </a:rPr>
                        <a:t>https://microcks.vc-soft.com:8080/rest/full-contact/1.0.0/v3/company.enrich </a:t>
                      </a:r>
                    </a:p>
                    <a:p>
                      <a:pPr marL="0" marR="0" indent="0" algn="l" defTabSz="914400" rtl="0" eaLnBrk="1" fontAlgn="base" latinLnBrk="0" hangingPunct="1">
                        <a:lnSpc>
                          <a:spcPct val="100000"/>
                        </a:lnSpc>
                        <a:spcBef>
                          <a:spcPts val="0"/>
                        </a:spcBef>
                        <a:spcAft>
                          <a:spcPts val="0"/>
                        </a:spcAft>
                        <a:buClrTx/>
                        <a:buSzTx/>
                        <a:buFontTx/>
                        <a:buNone/>
                        <a:tabLst/>
                        <a:defRPr/>
                      </a:pPr>
                      <a:r>
                        <a:rPr lang="en-US" sz="1000" b="0" dirty="0" smtClean="0">
                          <a:effectLst/>
                          <a:latin typeface="inherit"/>
                        </a:rPr>
                        <a:t>Mock Postman: </a:t>
                      </a:r>
                      <a:r>
                        <a:rPr lang="en-US" sz="1000" b="0" kern="1200" dirty="0" smtClean="0">
                          <a:solidFill>
                            <a:schemeClr val="accent1">
                              <a:lumMod val="75000"/>
                            </a:schemeClr>
                          </a:solidFill>
                          <a:effectLst/>
                          <a:latin typeface="Consolas" panose="020B0609020204030204" pitchFamily="49" charset="0"/>
                          <a:ea typeface="+mn-ea"/>
                          <a:cs typeface="+mn-cs"/>
                        </a:rPr>
                        <a:t>https://9a7ae1f3-194d-4dbd-8d89-83bd72599933.mock.pstmn.io/v3/company.enrich</a:t>
                      </a:r>
                    </a:p>
                    <a:p>
                      <a:pPr fontAlgn="base"/>
                      <a:endParaRPr lang="es-CO" sz="1000" b="0" dirty="0">
                        <a:effectLst/>
                        <a:latin typeface="inherit"/>
                      </a:endParaRPr>
                    </a:p>
                  </a:txBody>
                  <a:tcPr marL="51349" marR="51349" marT="25674" marB="25674">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rgbClr val="FFFFFF"/>
                    </a:solidFill>
                  </a:tcPr>
                </a:tc>
              </a:tr>
              <a:tr h="1269310">
                <a:tc>
                  <a:txBody>
                    <a:bodyPr/>
                    <a:lstStyle/>
                    <a:p>
                      <a:pPr fontAlgn="ctr"/>
                      <a:r>
                        <a:rPr lang="es-CO" sz="1000" b="1" u="none" strike="noStrike" dirty="0">
                          <a:solidFill>
                            <a:srgbClr val="3D70B2"/>
                          </a:solidFill>
                          <a:effectLst/>
                          <a:latin typeface="ibm-plex-sans"/>
                          <a:hlinkClick r:id="rId4"/>
                        </a:rPr>
                        <a:t>target-</a:t>
                      </a:r>
                      <a:r>
                        <a:rPr lang="es-CO" sz="1000" b="1" u="none" strike="noStrike" dirty="0" err="1">
                          <a:solidFill>
                            <a:srgbClr val="3D70B2"/>
                          </a:solidFill>
                          <a:effectLst/>
                          <a:latin typeface="ibm-plex-sans"/>
                          <a:hlinkClick r:id="rId4"/>
                        </a:rPr>
                        <a:t>url</a:t>
                      </a:r>
                      <a:r>
                        <a:rPr lang="es-CO" sz="1000" b="1" u="none" strike="noStrike" dirty="0">
                          <a:solidFill>
                            <a:srgbClr val="3D70B2"/>
                          </a:solidFill>
                          <a:effectLst/>
                          <a:latin typeface="ibm-plex-sans"/>
                          <a:hlinkClick r:id="rId4"/>
                        </a:rPr>
                        <a:t>-</a:t>
                      </a:r>
                      <a:r>
                        <a:rPr lang="es-CO" sz="1000" b="1" u="none" strike="noStrike" dirty="0" err="1">
                          <a:solidFill>
                            <a:srgbClr val="3D70B2"/>
                          </a:solidFill>
                          <a:effectLst/>
                          <a:latin typeface="ibm-plex-sans"/>
                          <a:hlinkClick r:id="rId4"/>
                        </a:rPr>
                        <a:t>user</a:t>
                      </a:r>
                      <a:endParaRPr lang="es-CO" sz="1000" b="0" dirty="0">
                        <a:effectLst/>
                        <a:latin typeface="inherit"/>
                      </a:endParaRPr>
                    </a:p>
                  </a:txBody>
                  <a:tcPr marL="51349" marR="51349" marT="25674" marB="25674">
                    <a:lnL>
                      <a:noFill/>
                    </a:lnL>
                    <a:lnR>
                      <a:noFill/>
                    </a:lnR>
                    <a:lnT w="9525" cap="flat" cmpd="sng" algn="ctr">
                      <a:solidFill>
                        <a:srgbClr val="DFE3E6"/>
                      </a:solidFill>
                      <a:prstDash val="solid"/>
                      <a:round/>
                      <a:headEnd type="none" w="med" len="med"/>
                      <a:tailEnd type="none" w="med" len="med"/>
                    </a:lnT>
                    <a:lnB>
                      <a:noFill/>
                    </a:lnB>
                    <a:solidFill>
                      <a:srgbClr val="F0F3F6"/>
                    </a:solidFill>
                  </a:tcPr>
                </a:tc>
                <a:tc>
                  <a:txBody>
                    <a:bodyPr/>
                    <a:lstStyle/>
                    <a:p>
                      <a:pPr fontAlgn="ctr"/>
                      <a:r>
                        <a:rPr lang="es-CO" sz="1000" b="0" dirty="0" smtClean="0">
                          <a:effectLst/>
                          <a:latin typeface="inherit"/>
                        </a:rPr>
                        <a:t>Servicio </a:t>
                      </a:r>
                      <a:r>
                        <a:rPr lang="es-CO" sz="1000" b="0" dirty="0">
                          <a:effectLst/>
                          <a:latin typeface="inherit"/>
                        </a:rPr>
                        <a:t>datos </a:t>
                      </a:r>
                      <a:r>
                        <a:rPr lang="es-CO" sz="1000" b="0" dirty="0" err="1">
                          <a:effectLst/>
                          <a:latin typeface="inherit"/>
                        </a:rPr>
                        <a:t>publicos</a:t>
                      </a:r>
                      <a:r>
                        <a:rPr lang="es-CO" sz="1000" b="0" dirty="0">
                          <a:effectLst/>
                          <a:latin typeface="inherit"/>
                        </a:rPr>
                        <a:t> persona por </a:t>
                      </a:r>
                      <a:r>
                        <a:rPr lang="es-CO" sz="1000" b="0" dirty="0" smtClean="0">
                          <a:effectLst/>
                          <a:latin typeface="inherit"/>
                        </a:rPr>
                        <a:t>mail</a:t>
                      </a:r>
                    </a:p>
                    <a:p>
                      <a:pPr fontAlgn="ctr"/>
                      <a:endParaRPr lang="es-CO" sz="1000" b="0" dirty="0" smtClean="0">
                        <a:effectLst/>
                        <a:latin typeface="inherit"/>
                      </a:endParaRPr>
                    </a:p>
                    <a:p>
                      <a:pPr fontAlgn="ctr"/>
                      <a:r>
                        <a:rPr lang="es-CO" sz="1000" b="0" dirty="0" smtClean="0">
                          <a:effectLst/>
                          <a:latin typeface="inherit"/>
                        </a:rPr>
                        <a:t>REAL</a:t>
                      </a:r>
                      <a:r>
                        <a:rPr lang="es-CO" sz="1000" b="0" dirty="0">
                          <a:effectLst/>
                          <a:latin typeface="inherit"/>
                        </a:rPr>
                        <a:t>: </a:t>
                      </a:r>
                      <a:r>
                        <a:rPr lang="es-CO" sz="1000" b="0" kern="1200" dirty="0">
                          <a:solidFill>
                            <a:schemeClr val="accent1">
                              <a:lumMod val="75000"/>
                            </a:schemeClr>
                          </a:solidFill>
                          <a:effectLst/>
                          <a:latin typeface="Consolas" panose="020B0609020204030204" pitchFamily="49" charset="0"/>
                          <a:ea typeface="+mn-ea"/>
                          <a:cs typeface="+mn-cs"/>
                          <a:hlinkClick r:id="rId5"/>
                        </a:rPr>
                        <a:t>https://</a:t>
                      </a:r>
                      <a:r>
                        <a:rPr lang="es-CO" sz="1000" b="0" kern="1200" dirty="0" smtClean="0">
                          <a:solidFill>
                            <a:schemeClr val="accent1">
                              <a:lumMod val="75000"/>
                            </a:schemeClr>
                          </a:solidFill>
                          <a:effectLst/>
                          <a:latin typeface="Consolas" panose="020B0609020204030204" pitchFamily="49" charset="0"/>
                          <a:ea typeface="+mn-ea"/>
                          <a:cs typeface="+mn-cs"/>
                          <a:hlinkClick r:id="rId5"/>
                        </a:rPr>
                        <a:t>api.fullcontact.com/v3/person.enrich</a:t>
                      </a:r>
                      <a:endParaRPr lang="es-CO" sz="1000" b="0" kern="1200" dirty="0" smtClean="0">
                        <a:solidFill>
                          <a:schemeClr val="accent1">
                            <a:lumMod val="75000"/>
                          </a:schemeClr>
                        </a:solidFill>
                        <a:effectLst/>
                        <a:latin typeface="Consolas" panose="020B0609020204030204" pitchFamily="49" charset="0"/>
                        <a:ea typeface="+mn-ea"/>
                        <a:cs typeface="+mn-cs"/>
                      </a:endParaRPr>
                    </a:p>
                    <a:p>
                      <a:pPr fontAlgn="ctr"/>
                      <a:r>
                        <a:rPr lang="en-US" sz="1000" b="0" dirty="0" smtClean="0">
                          <a:effectLst/>
                          <a:latin typeface="inherit"/>
                        </a:rPr>
                        <a:t>Mock </a:t>
                      </a:r>
                      <a:r>
                        <a:rPr lang="es-CO" sz="1000" b="0" dirty="0" err="1" smtClean="0">
                          <a:effectLst/>
                          <a:latin typeface="inherit"/>
                        </a:rPr>
                        <a:t>Microcks</a:t>
                      </a:r>
                      <a:r>
                        <a:rPr lang="es-CO" sz="1000" b="0" dirty="0">
                          <a:effectLst/>
                          <a:latin typeface="inherit"/>
                        </a:rPr>
                        <a:t>: </a:t>
                      </a:r>
                      <a:r>
                        <a:rPr lang="es-CO" sz="1000" b="0" kern="1200" dirty="0">
                          <a:solidFill>
                            <a:schemeClr val="accent1">
                              <a:lumMod val="75000"/>
                            </a:schemeClr>
                          </a:solidFill>
                          <a:effectLst/>
                          <a:latin typeface="Consolas" panose="020B0609020204030204" pitchFamily="49" charset="0"/>
                          <a:ea typeface="+mn-ea"/>
                          <a:cs typeface="+mn-cs"/>
                          <a:hlinkClick r:id="rId6"/>
                        </a:rPr>
                        <a:t>https://</a:t>
                      </a:r>
                      <a:r>
                        <a:rPr lang="es-CO" sz="1000" b="0" kern="1200" dirty="0" smtClean="0">
                          <a:solidFill>
                            <a:schemeClr val="accent1">
                              <a:lumMod val="75000"/>
                            </a:schemeClr>
                          </a:solidFill>
                          <a:effectLst/>
                          <a:latin typeface="Consolas" panose="020B0609020204030204" pitchFamily="49" charset="0"/>
                          <a:ea typeface="+mn-ea"/>
                          <a:cs typeface="+mn-cs"/>
                          <a:hlinkClick r:id="rId6"/>
                        </a:rPr>
                        <a:t>microcks.vc-soft.com:8080/rest/full-contact/1.0.0/v3/person.enrich</a:t>
                      </a:r>
                      <a:endParaRPr lang="es-CO" sz="1000" b="0" kern="1200" dirty="0" smtClean="0">
                        <a:solidFill>
                          <a:schemeClr val="accent1">
                            <a:lumMod val="75000"/>
                          </a:schemeClr>
                        </a:solidFill>
                        <a:effectLst/>
                        <a:latin typeface="Consolas" panose="020B0609020204030204" pitchFamily="49" charset="0"/>
                        <a:ea typeface="+mn-ea"/>
                        <a:cs typeface="+mn-cs"/>
                      </a:endParaRPr>
                    </a:p>
                    <a:p>
                      <a:pPr fontAlgn="ctr"/>
                      <a:r>
                        <a:rPr lang="en-US" sz="1000" b="0" dirty="0" smtClean="0">
                          <a:effectLst/>
                          <a:latin typeface="inherit"/>
                        </a:rPr>
                        <a:t>Mock </a:t>
                      </a:r>
                      <a:r>
                        <a:rPr lang="es-CO" sz="1000" b="0" dirty="0" err="1" smtClean="0">
                          <a:effectLst/>
                          <a:latin typeface="inherit"/>
                        </a:rPr>
                        <a:t>Postman</a:t>
                      </a:r>
                      <a:r>
                        <a:rPr lang="es-CO" sz="1000" b="0" dirty="0" smtClean="0">
                          <a:effectLst/>
                          <a:latin typeface="inherit"/>
                        </a:rPr>
                        <a:t>: </a:t>
                      </a:r>
                      <a:r>
                        <a:rPr lang="es-CO" sz="1000" b="0" kern="1200" dirty="0">
                          <a:solidFill>
                            <a:schemeClr val="accent1">
                              <a:lumMod val="75000"/>
                            </a:schemeClr>
                          </a:solidFill>
                          <a:effectLst/>
                          <a:latin typeface="Consolas" panose="020B0609020204030204" pitchFamily="49" charset="0"/>
                          <a:ea typeface="+mn-ea"/>
                          <a:cs typeface="+mn-cs"/>
                        </a:rPr>
                        <a:t>https://9a7ae1f3-194d-4dbd-8d89-83bd72599933.mock.pstmn.io/v3/person.enrich</a:t>
                      </a:r>
                    </a:p>
                  </a:txBody>
                  <a:tcPr marL="51349" marR="51349" marT="25674" marB="25674">
                    <a:lnL>
                      <a:noFill/>
                    </a:lnL>
                    <a:lnR>
                      <a:noFill/>
                    </a:lnR>
                    <a:lnT w="9525" cap="flat" cmpd="sng" algn="ctr">
                      <a:solidFill>
                        <a:srgbClr val="DFE3E6"/>
                      </a:solidFill>
                      <a:prstDash val="solid"/>
                      <a:round/>
                      <a:headEnd type="none" w="med" len="med"/>
                      <a:tailEnd type="none" w="med" len="med"/>
                    </a:lnT>
                    <a:lnB>
                      <a:noFill/>
                    </a:lnB>
                    <a:solidFill>
                      <a:srgbClr val="F0F3F6"/>
                    </a:solidFill>
                  </a:tcPr>
                </a:tc>
              </a:tr>
            </a:tbl>
          </a:graphicData>
        </a:graphic>
      </p:graphicFrame>
    </p:spTree>
    <p:extLst>
      <p:ext uri="{BB962C8B-B14F-4D97-AF65-F5344CB8AC3E}">
        <p14:creationId xmlns:p14="http://schemas.microsoft.com/office/powerpoint/2010/main" val="42785171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api-</a:t>
            </a:r>
            <a:r>
              <a:rPr lang="es-CO" dirty="0" err="1" smtClean="0"/>
              <a:t>key</a:t>
            </a:r>
            <a:r>
              <a:rPr lang="es-CO" dirty="0" smtClean="0"/>
              <a:t>-</a:t>
            </a:r>
            <a:r>
              <a:rPr lang="es-CO" dirty="0" err="1" smtClean="0"/>
              <a:t>fullcontact</a:t>
            </a:r>
            <a:endParaRPr lang="es-CO" dirty="0"/>
          </a:p>
        </p:txBody>
      </p:sp>
      <p:pic>
        <p:nvPicPr>
          <p:cNvPr id="798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4979" y="654050"/>
            <a:ext cx="6612141"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07738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Ajustar definición de seguridad</a:t>
            </a:r>
            <a:endParaRPr lang="es-CO" dirty="0"/>
          </a:p>
        </p:txBody>
      </p:sp>
      <p:pic>
        <p:nvPicPr>
          <p:cNvPr id="911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6624" y="654050"/>
            <a:ext cx="6368852"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7268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Mapa</a:t>
            </a:r>
            <a:endParaRPr lang="es-CO" dirty="0"/>
          </a:p>
        </p:txBody>
      </p:sp>
      <p:pic>
        <p:nvPicPr>
          <p:cNvPr id="829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100" y="739149"/>
            <a:ext cx="8534400" cy="1791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2889250" y="1155700"/>
            <a:ext cx="654050" cy="628650"/>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625600"/>
            <a:ext cx="2933700" cy="1104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1327150" y="1755775"/>
            <a:ext cx="1638300" cy="422275"/>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174875"/>
            <a:ext cx="224790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a:xfrm>
            <a:off x="8045450" y="1155700"/>
            <a:ext cx="654050" cy="628650"/>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0474" y="1690687"/>
            <a:ext cx="25717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a:xfrm>
            <a:off x="6340474" y="1966912"/>
            <a:ext cx="1025525" cy="331788"/>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4150" y="2565400"/>
            <a:ext cx="4954588" cy="11867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ounded Rectangle 14"/>
          <p:cNvSpPr/>
          <p:nvPr/>
        </p:nvSpPr>
        <p:spPr>
          <a:xfrm>
            <a:off x="6092824" y="3146085"/>
            <a:ext cx="1025525" cy="331788"/>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8075" y="2730500"/>
            <a:ext cx="2174400" cy="1257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ounded Rectangle 16"/>
          <p:cNvSpPr/>
          <p:nvPr/>
        </p:nvSpPr>
        <p:spPr>
          <a:xfrm>
            <a:off x="6177279" y="2727779"/>
            <a:ext cx="1025525" cy="331788"/>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5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8813" y="1466850"/>
            <a:ext cx="5286375" cy="2209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5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8812" y="1343024"/>
            <a:ext cx="5314393" cy="255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1300" y="412623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fade">
                                      <p:cBhvr>
                                        <p:cTn id="7" dur="500"/>
                                        <p:tgtEl>
                                          <p:spTgt spid="829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948"/>
                                        </p:tgtEl>
                                        <p:attrNameLst>
                                          <p:attrName>style.visibility</p:attrName>
                                        </p:attrNameLst>
                                      </p:cBhvr>
                                      <p:to>
                                        <p:strVal val="visible"/>
                                      </p:to>
                                    </p:set>
                                    <p:animEffect transition="in" filter="fade">
                                      <p:cBhvr>
                                        <p:cTn id="17" dur="500"/>
                                        <p:tgtEl>
                                          <p:spTgt spid="829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2949"/>
                                        </p:tgtEl>
                                        <p:attrNameLst>
                                          <p:attrName>style.visibility</p:attrName>
                                        </p:attrNameLst>
                                      </p:cBhvr>
                                      <p:to>
                                        <p:strVal val="visible"/>
                                      </p:to>
                                    </p:set>
                                    <p:animEffect transition="in" filter="fade">
                                      <p:cBhvr>
                                        <p:cTn id="27" dur="500"/>
                                        <p:tgtEl>
                                          <p:spTgt spid="829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2950"/>
                                        </p:tgtEl>
                                        <p:attrNameLst>
                                          <p:attrName>style.visibility</p:attrName>
                                        </p:attrNameLst>
                                      </p:cBhvr>
                                      <p:to>
                                        <p:strVal val="visible"/>
                                      </p:to>
                                    </p:set>
                                    <p:animEffect transition="in" filter="fade">
                                      <p:cBhvr>
                                        <p:cTn id="37" dur="500"/>
                                        <p:tgtEl>
                                          <p:spTgt spid="829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2951"/>
                                        </p:tgtEl>
                                        <p:attrNameLst>
                                          <p:attrName>style.visibility</p:attrName>
                                        </p:attrNameLst>
                                      </p:cBhvr>
                                      <p:to>
                                        <p:strVal val="visible"/>
                                      </p:to>
                                    </p:set>
                                    <p:animEffect transition="in" filter="fade">
                                      <p:cBhvr>
                                        <p:cTn id="47" dur="500"/>
                                        <p:tgtEl>
                                          <p:spTgt spid="829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2952"/>
                                        </p:tgtEl>
                                        <p:attrNameLst>
                                          <p:attrName>style.visibility</p:attrName>
                                        </p:attrNameLst>
                                      </p:cBhvr>
                                      <p:to>
                                        <p:strVal val="visible"/>
                                      </p:to>
                                    </p:set>
                                    <p:animEffect transition="in" filter="fade">
                                      <p:cBhvr>
                                        <p:cTn id="57" dur="500"/>
                                        <p:tgtEl>
                                          <p:spTgt spid="8295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2953"/>
                                        </p:tgtEl>
                                        <p:attrNameLst>
                                          <p:attrName>style.visibility</p:attrName>
                                        </p:attrNameLst>
                                      </p:cBhvr>
                                      <p:to>
                                        <p:strVal val="visible"/>
                                      </p:to>
                                    </p:set>
                                    <p:animEffect transition="in" filter="fade">
                                      <p:cBhvr>
                                        <p:cTn id="62" dur="500"/>
                                        <p:tgtEl>
                                          <p:spTgt spid="8295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2954"/>
                                        </p:tgtEl>
                                        <p:attrNameLst>
                                          <p:attrName>style.visibility</p:attrName>
                                        </p:attrNameLst>
                                      </p:cBhvr>
                                      <p:to>
                                        <p:strVal val="visible"/>
                                      </p:to>
                                    </p:set>
                                    <p:animEffect transition="in" filter="fade">
                                      <p:cBhvr>
                                        <p:cTn id="67" dur="500"/>
                                        <p:tgtEl>
                                          <p:spTgt spid="82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5" grpId="0" animBg="1"/>
      <p:bldP spid="1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Ensamblaje</a:t>
            </a:r>
            <a:endParaRPr lang="es-CO" dirty="0"/>
          </a:p>
        </p:txBody>
      </p:sp>
      <p:sp>
        <p:nvSpPr>
          <p:cNvPr id="3" name="Content Placeholder 2"/>
          <p:cNvSpPr>
            <a:spLocks noGrp="1"/>
          </p:cNvSpPr>
          <p:nvPr>
            <p:ph idx="1"/>
          </p:nvPr>
        </p:nvSpPr>
        <p:spPr/>
        <p:txBody>
          <a:bodyPr/>
          <a:lstStyle/>
          <a:p>
            <a:r>
              <a:rPr lang="es-CO" dirty="0" smtClean="0"/>
              <a:t>Se debe construir un ensamblaje con los siguientes elementos:</a:t>
            </a:r>
          </a:p>
          <a:p>
            <a:endParaRPr lang="es-CO"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 y="1233453"/>
            <a:ext cx="7872756" cy="3292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32723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GatewayScript</a:t>
            </a:r>
            <a:endParaRPr lang="es-CO" dirty="0"/>
          </a:p>
        </p:txBody>
      </p:sp>
      <p:sp>
        <p:nvSpPr>
          <p:cNvPr id="4" name="TextBox 3"/>
          <p:cNvSpPr txBox="1"/>
          <p:nvPr/>
        </p:nvSpPr>
        <p:spPr>
          <a:xfrm>
            <a:off x="213360" y="3527673"/>
            <a:ext cx="8869680" cy="1615827"/>
          </a:xfrm>
          <a:prstGeom prst="rect">
            <a:avLst/>
          </a:prstGeom>
          <a:solidFill>
            <a:schemeClr val="tx1">
              <a:lumMod val="85000"/>
              <a:lumOff val="15000"/>
            </a:schemeClr>
          </a:solidFill>
        </p:spPr>
        <p:txBody>
          <a:bodyPr wrap="square" rtlCol="0">
            <a:spAutoFit/>
          </a:bodyPr>
          <a:lstStyle/>
          <a:p>
            <a:pPr algn="l"/>
            <a:r>
              <a:rPr lang="es-CO" sz="900" dirty="0" err="1">
                <a:solidFill>
                  <a:srgbClr val="569CD6"/>
                </a:solidFill>
                <a:latin typeface="Consolas"/>
              </a:rPr>
              <a:t>const</a:t>
            </a:r>
            <a:r>
              <a:rPr lang="es-CO" sz="900" dirty="0">
                <a:solidFill>
                  <a:srgbClr val="D4D4D4"/>
                </a:solidFill>
                <a:latin typeface="Consolas"/>
              </a:rPr>
              <a:t> </a:t>
            </a:r>
            <a:r>
              <a:rPr lang="es-CO" sz="900" dirty="0" err="1">
                <a:solidFill>
                  <a:srgbClr val="9CDCFE"/>
                </a:solidFill>
                <a:latin typeface="Consolas"/>
              </a:rPr>
              <a:t>apim</a:t>
            </a:r>
            <a:r>
              <a:rPr lang="es-CO" sz="900" dirty="0">
                <a:solidFill>
                  <a:srgbClr val="D4D4D4"/>
                </a:solidFill>
                <a:latin typeface="Consolas"/>
              </a:rPr>
              <a:t> = </a:t>
            </a:r>
            <a:r>
              <a:rPr lang="es-CO" sz="900" dirty="0" err="1">
                <a:solidFill>
                  <a:srgbClr val="DCDCAA"/>
                </a:solidFill>
                <a:latin typeface="Consolas"/>
              </a:rPr>
              <a:t>require</a:t>
            </a:r>
            <a:r>
              <a:rPr lang="es-CO" sz="900" dirty="0">
                <a:solidFill>
                  <a:srgbClr val="D4D4D4"/>
                </a:solidFill>
                <a:latin typeface="Consolas"/>
              </a:rPr>
              <a:t>(</a:t>
            </a:r>
            <a:r>
              <a:rPr lang="es-CO" sz="900" dirty="0">
                <a:solidFill>
                  <a:srgbClr val="CE9178"/>
                </a:solidFill>
                <a:latin typeface="Consolas"/>
              </a:rPr>
              <a:t>'</a:t>
            </a:r>
            <a:r>
              <a:rPr lang="es-CO" sz="900" dirty="0" err="1">
                <a:solidFill>
                  <a:srgbClr val="CE9178"/>
                </a:solidFill>
                <a:latin typeface="Consolas"/>
              </a:rPr>
              <a:t>apim</a:t>
            </a:r>
            <a:r>
              <a:rPr lang="es-CO" sz="900" dirty="0">
                <a:solidFill>
                  <a:srgbClr val="CE9178"/>
                </a:solidFill>
                <a:latin typeface="Consolas"/>
              </a:rPr>
              <a:t>'</a:t>
            </a:r>
            <a:r>
              <a:rPr lang="es-CO" sz="900" dirty="0">
                <a:solidFill>
                  <a:srgbClr val="D4D4D4"/>
                </a:solidFill>
                <a:latin typeface="Consolas"/>
              </a:rPr>
              <a:t>);</a:t>
            </a:r>
          </a:p>
          <a:p>
            <a:pPr algn="l"/>
            <a:r>
              <a:rPr lang="es-CO" sz="900" dirty="0" err="1">
                <a:solidFill>
                  <a:srgbClr val="4EC9B0"/>
                </a:solidFill>
                <a:latin typeface="Consolas"/>
              </a:rPr>
              <a:t>console</a:t>
            </a:r>
            <a:r>
              <a:rPr lang="es-CO" sz="900" dirty="0" err="1">
                <a:solidFill>
                  <a:srgbClr val="D4D4D4"/>
                </a:solidFill>
                <a:latin typeface="Consolas"/>
              </a:rPr>
              <a:t>.</a:t>
            </a:r>
            <a:r>
              <a:rPr lang="es-CO" sz="900" dirty="0" err="1">
                <a:solidFill>
                  <a:srgbClr val="DCDCAA"/>
                </a:solidFill>
                <a:latin typeface="Consolas"/>
              </a:rPr>
              <a:t>error</a:t>
            </a:r>
            <a:r>
              <a:rPr lang="es-CO" sz="900" dirty="0">
                <a:solidFill>
                  <a:srgbClr val="D4D4D4"/>
                </a:solidFill>
                <a:latin typeface="Consolas"/>
              </a:rPr>
              <a:t>(</a:t>
            </a:r>
            <a:r>
              <a:rPr lang="es-CO" sz="900" dirty="0">
                <a:solidFill>
                  <a:srgbClr val="CE9178"/>
                </a:solidFill>
                <a:latin typeface="Consolas"/>
              </a:rPr>
              <a:t>"****************** EN taller03  *************************"</a:t>
            </a:r>
            <a:r>
              <a:rPr lang="es-CO" sz="900" dirty="0">
                <a:solidFill>
                  <a:srgbClr val="D4D4D4"/>
                </a:solidFill>
                <a:latin typeface="Consolas"/>
              </a:rPr>
              <a:t>);</a:t>
            </a:r>
          </a:p>
          <a:p>
            <a:pPr algn="l"/>
            <a:r>
              <a:rPr lang="es-CO" sz="900" dirty="0">
                <a:solidFill>
                  <a:srgbClr val="6A9955"/>
                </a:solidFill>
                <a:latin typeface="Consolas"/>
              </a:rPr>
              <a:t>//</a:t>
            </a:r>
            <a:r>
              <a:rPr lang="es-CO" sz="900" dirty="0" err="1">
                <a:solidFill>
                  <a:srgbClr val="6A9955"/>
                </a:solidFill>
                <a:latin typeface="Consolas"/>
              </a:rPr>
              <a:t>const</a:t>
            </a:r>
            <a:r>
              <a:rPr lang="es-CO" sz="900" dirty="0">
                <a:solidFill>
                  <a:srgbClr val="6A9955"/>
                </a:solidFill>
                <a:latin typeface="Consolas"/>
              </a:rPr>
              <a:t> </a:t>
            </a:r>
            <a:r>
              <a:rPr lang="es-CO" sz="900" dirty="0" err="1">
                <a:solidFill>
                  <a:srgbClr val="6A9955"/>
                </a:solidFill>
                <a:latin typeface="Consolas"/>
              </a:rPr>
              <a:t>apikeyProvider</a:t>
            </a:r>
            <a:r>
              <a:rPr lang="es-CO" sz="900" dirty="0">
                <a:solidFill>
                  <a:srgbClr val="6A9955"/>
                </a:solidFill>
                <a:latin typeface="Consolas"/>
              </a:rPr>
              <a:t> = "</a:t>
            </a:r>
            <a:r>
              <a:rPr lang="es-CO" sz="900" dirty="0" err="1">
                <a:solidFill>
                  <a:srgbClr val="6A9955"/>
                </a:solidFill>
                <a:latin typeface="Consolas"/>
              </a:rPr>
              <a:t>Bearer</a:t>
            </a:r>
            <a:r>
              <a:rPr lang="es-CO" sz="900" dirty="0">
                <a:solidFill>
                  <a:srgbClr val="6A9955"/>
                </a:solidFill>
                <a:latin typeface="Consolas"/>
              </a:rPr>
              <a:t> 7gfNF2FJPtoVC3rFP2pWX1nrLWzgY0Zx";</a:t>
            </a:r>
            <a:endParaRPr lang="es-CO" sz="900" dirty="0">
              <a:solidFill>
                <a:srgbClr val="D4D4D4"/>
              </a:solidFill>
              <a:latin typeface="Consolas"/>
            </a:endParaRPr>
          </a:p>
          <a:p>
            <a:pPr algn="l"/>
            <a:r>
              <a:rPr lang="es-CO" sz="900" dirty="0" err="1">
                <a:solidFill>
                  <a:srgbClr val="569CD6"/>
                </a:solidFill>
                <a:latin typeface="Consolas"/>
              </a:rPr>
              <a:t>const</a:t>
            </a:r>
            <a:r>
              <a:rPr lang="es-CO" sz="900" dirty="0">
                <a:solidFill>
                  <a:srgbClr val="D4D4D4"/>
                </a:solidFill>
                <a:latin typeface="Consolas"/>
              </a:rPr>
              <a:t> </a:t>
            </a:r>
            <a:r>
              <a:rPr lang="es-CO" sz="900" dirty="0" err="1">
                <a:solidFill>
                  <a:srgbClr val="9CDCFE"/>
                </a:solidFill>
                <a:latin typeface="Consolas"/>
              </a:rPr>
              <a:t>apikeyProvider</a:t>
            </a:r>
            <a:r>
              <a:rPr lang="es-CO" sz="900" dirty="0">
                <a:solidFill>
                  <a:srgbClr val="D4D4D4"/>
                </a:solidFill>
                <a:latin typeface="Consolas"/>
              </a:rPr>
              <a:t> = </a:t>
            </a:r>
            <a:r>
              <a:rPr lang="es-CO" sz="900" dirty="0">
                <a:solidFill>
                  <a:srgbClr val="CE9178"/>
                </a:solidFill>
                <a:latin typeface="Consolas"/>
              </a:rPr>
              <a:t>"</a:t>
            </a:r>
            <a:r>
              <a:rPr lang="es-CO" sz="900" dirty="0" err="1">
                <a:solidFill>
                  <a:srgbClr val="CE9178"/>
                </a:solidFill>
                <a:latin typeface="Consolas"/>
              </a:rPr>
              <a:t>Bearer</a:t>
            </a:r>
            <a:r>
              <a:rPr lang="es-CO" sz="900" dirty="0">
                <a:solidFill>
                  <a:srgbClr val="D4D4D4"/>
                </a:solidFill>
                <a:latin typeface="Consolas"/>
              </a:rPr>
              <a:t> </a:t>
            </a:r>
            <a:r>
              <a:rPr lang="es-CO" sz="900" dirty="0">
                <a:solidFill>
                  <a:srgbClr val="CE9178"/>
                </a:solidFill>
                <a:latin typeface="Consolas"/>
              </a:rPr>
              <a:t>"</a:t>
            </a:r>
            <a:r>
              <a:rPr lang="es-CO" sz="900" dirty="0">
                <a:solidFill>
                  <a:srgbClr val="D4D4D4"/>
                </a:solidFill>
                <a:latin typeface="Consolas"/>
              </a:rPr>
              <a:t>+</a:t>
            </a:r>
            <a:r>
              <a:rPr lang="es-CO" sz="900" dirty="0" err="1">
                <a:solidFill>
                  <a:srgbClr val="9CDCFE"/>
                </a:solidFill>
                <a:latin typeface="Consolas"/>
              </a:rPr>
              <a:t>apim</a:t>
            </a:r>
            <a:r>
              <a:rPr lang="es-CO" sz="900" dirty="0" err="1">
                <a:solidFill>
                  <a:srgbClr val="D4D4D4"/>
                </a:solidFill>
                <a:latin typeface="Consolas"/>
              </a:rPr>
              <a:t>.</a:t>
            </a:r>
            <a:r>
              <a:rPr lang="es-CO" sz="900" dirty="0" err="1">
                <a:solidFill>
                  <a:srgbClr val="DCDCAA"/>
                </a:solidFill>
                <a:latin typeface="Consolas"/>
              </a:rPr>
              <a:t>getvariable</a:t>
            </a:r>
            <a:r>
              <a:rPr lang="es-CO" sz="900" dirty="0">
                <a:solidFill>
                  <a:srgbClr val="D4D4D4"/>
                </a:solidFill>
                <a:latin typeface="Consolas"/>
              </a:rPr>
              <a:t>(</a:t>
            </a:r>
            <a:r>
              <a:rPr lang="es-CO" sz="900" dirty="0">
                <a:solidFill>
                  <a:srgbClr val="CE9178"/>
                </a:solidFill>
                <a:latin typeface="Consolas"/>
              </a:rPr>
              <a:t>'</a:t>
            </a:r>
            <a:r>
              <a:rPr lang="es-CO" sz="900" dirty="0" err="1">
                <a:solidFill>
                  <a:srgbClr val="CE9178"/>
                </a:solidFill>
                <a:latin typeface="Consolas"/>
              </a:rPr>
              <a:t>api.properties.api-key-fullcontact</a:t>
            </a:r>
            <a:r>
              <a:rPr lang="es-CO" sz="900" dirty="0">
                <a:solidFill>
                  <a:srgbClr val="CE9178"/>
                </a:solidFill>
                <a:latin typeface="Consolas"/>
              </a:rPr>
              <a:t>'</a:t>
            </a:r>
            <a:r>
              <a:rPr lang="es-CO" sz="900" dirty="0">
                <a:solidFill>
                  <a:srgbClr val="D4D4D4"/>
                </a:solidFill>
                <a:latin typeface="Consolas"/>
              </a:rPr>
              <a:t>);</a:t>
            </a:r>
          </a:p>
          <a:p>
            <a:pPr algn="l"/>
            <a:r>
              <a:rPr lang="es-CO" sz="900" dirty="0">
                <a:solidFill>
                  <a:srgbClr val="D4D4D4"/>
                </a:solidFill>
                <a:latin typeface="Consolas"/>
              </a:rPr>
              <a:t/>
            </a:r>
            <a:br>
              <a:rPr lang="es-CO" sz="900" dirty="0">
                <a:solidFill>
                  <a:srgbClr val="D4D4D4"/>
                </a:solidFill>
                <a:latin typeface="Consolas"/>
              </a:rPr>
            </a:br>
            <a:r>
              <a:rPr lang="es-CO" sz="900" dirty="0" err="1">
                <a:solidFill>
                  <a:srgbClr val="9CDCFE"/>
                </a:solidFill>
                <a:latin typeface="Consolas"/>
              </a:rPr>
              <a:t>context</a:t>
            </a:r>
            <a:r>
              <a:rPr lang="es-CO" sz="900" dirty="0" err="1">
                <a:solidFill>
                  <a:srgbClr val="D4D4D4"/>
                </a:solidFill>
                <a:latin typeface="Consolas"/>
              </a:rPr>
              <a:t>.</a:t>
            </a:r>
            <a:r>
              <a:rPr lang="es-CO" sz="900" dirty="0" err="1">
                <a:solidFill>
                  <a:srgbClr val="9CDCFE"/>
                </a:solidFill>
                <a:latin typeface="Consolas"/>
              </a:rPr>
              <a:t>message</a:t>
            </a:r>
            <a:r>
              <a:rPr lang="es-CO" sz="900" dirty="0" err="1">
                <a:solidFill>
                  <a:srgbClr val="D4D4D4"/>
                </a:solidFill>
                <a:latin typeface="Consolas"/>
              </a:rPr>
              <a:t>.</a:t>
            </a:r>
            <a:r>
              <a:rPr lang="es-CO" sz="900" dirty="0" err="1">
                <a:solidFill>
                  <a:srgbClr val="9CDCFE"/>
                </a:solidFill>
                <a:latin typeface="Consolas"/>
              </a:rPr>
              <a:t>header</a:t>
            </a:r>
            <a:r>
              <a:rPr lang="es-CO" sz="900" dirty="0" err="1">
                <a:solidFill>
                  <a:srgbClr val="D4D4D4"/>
                </a:solidFill>
                <a:latin typeface="Consolas"/>
              </a:rPr>
              <a:t>.</a:t>
            </a:r>
            <a:r>
              <a:rPr lang="es-CO" sz="900" dirty="0" err="1">
                <a:solidFill>
                  <a:srgbClr val="DCDCAA"/>
                </a:solidFill>
                <a:latin typeface="Consolas"/>
              </a:rPr>
              <a:t>set</a:t>
            </a:r>
            <a:r>
              <a:rPr lang="es-CO" sz="900" dirty="0">
                <a:solidFill>
                  <a:srgbClr val="D4D4D4"/>
                </a:solidFill>
                <a:latin typeface="Consolas"/>
              </a:rPr>
              <a:t>(</a:t>
            </a:r>
            <a:r>
              <a:rPr lang="es-CO" sz="900" dirty="0">
                <a:solidFill>
                  <a:srgbClr val="CE9178"/>
                </a:solidFill>
                <a:latin typeface="Consolas"/>
              </a:rPr>
              <a:t>'</a:t>
            </a:r>
            <a:r>
              <a:rPr lang="es-CO" sz="900" dirty="0" err="1">
                <a:solidFill>
                  <a:srgbClr val="CE9178"/>
                </a:solidFill>
                <a:latin typeface="Consolas"/>
              </a:rPr>
              <a:t>Authorization</a:t>
            </a:r>
            <a:r>
              <a:rPr lang="es-CO" sz="900" dirty="0">
                <a:solidFill>
                  <a:srgbClr val="CE9178"/>
                </a:solidFill>
                <a:latin typeface="Consolas"/>
              </a:rPr>
              <a:t>'</a:t>
            </a:r>
            <a:r>
              <a:rPr lang="es-CO" sz="900" dirty="0">
                <a:solidFill>
                  <a:srgbClr val="D4D4D4"/>
                </a:solidFill>
                <a:latin typeface="Consolas"/>
              </a:rPr>
              <a:t>, </a:t>
            </a:r>
            <a:r>
              <a:rPr lang="es-CO" sz="900" dirty="0" err="1">
                <a:solidFill>
                  <a:srgbClr val="9CDCFE"/>
                </a:solidFill>
                <a:latin typeface="Consolas"/>
              </a:rPr>
              <a:t>apikeyProvider</a:t>
            </a:r>
            <a:r>
              <a:rPr lang="es-CO" sz="900" dirty="0">
                <a:solidFill>
                  <a:srgbClr val="D4D4D4"/>
                </a:solidFill>
                <a:latin typeface="Consolas"/>
              </a:rPr>
              <a:t>);</a:t>
            </a:r>
          </a:p>
          <a:p>
            <a:pPr algn="l"/>
            <a:r>
              <a:rPr lang="es-CO" sz="900" dirty="0" err="1">
                <a:solidFill>
                  <a:srgbClr val="9CDCFE"/>
                </a:solidFill>
                <a:latin typeface="Consolas"/>
              </a:rPr>
              <a:t>context</a:t>
            </a:r>
            <a:r>
              <a:rPr lang="es-CO" sz="900" dirty="0" err="1">
                <a:solidFill>
                  <a:srgbClr val="D4D4D4"/>
                </a:solidFill>
                <a:latin typeface="Consolas"/>
              </a:rPr>
              <a:t>.</a:t>
            </a:r>
            <a:r>
              <a:rPr lang="es-CO" sz="900" dirty="0" err="1">
                <a:solidFill>
                  <a:srgbClr val="9CDCFE"/>
                </a:solidFill>
                <a:latin typeface="Consolas"/>
              </a:rPr>
              <a:t>message</a:t>
            </a:r>
            <a:r>
              <a:rPr lang="es-CO" sz="900" dirty="0" err="1">
                <a:solidFill>
                  <a:srgbClr val="D4D4D4"/>
                </a:solidFill>
                <a:latin typeface="Consolas"/>
              </a:rPr>
              <a:t>.</a:t>
            </a:r>
            <a:r>
              <a:rPr lang="es-CO" sz="900" dirty="0" err="1">
                <a:solidFill>
                  <a:srgbClr val="9CDCFE"/>
                </a:solidFill>
                <a:latin typeface="Consolas"/>
              </a:rPr>
              <a:t>header</a:t>
            </a:r>
            <a:r>
              <a:rPr lang="es-CO" sz="900" dirty="0" err="1">
                <a:solidFill>
                  <a:srgbClr val="D4D4D4"/>
                </a:solidFill>
                <a:latin typeface="Consolas"/>
              </a:rPr>
              <a:t>.</a:t>
            </a:r>
            <a:r>
              <a:rPr lang="es-CO" sz="900" dirty="0" err="1">
                <a:solidFill>
                  <a:srgbClr val="DCDCAA"/>
                </a:solidFill>
                <a:latin typeface="Consolas"/>
              </a:rPr>
              <a:t>set</a:t>
            </a:r>
            <a:r>
              <a:rPr lang="es-CO" sz="900" dirty="0">
                <a:solidFill>
                  <a:srgbClr val="D4D4D4"/>
                </a:solidFill>
                <a:latin typeface="Consolas"/>
              </a:rPr>
              <a:t>(</a:t>
            </a:r>
            <a:r>
              <a:rPr lang="es-CO" sz="900" dirty="0">
                <a:solidFill>
                  <a:srgbClr val="CE9178"/>
                </a:solidFill>
                <a:latin typeface="Consolas"/>
              </a:rPr>
              <a:t>'Content-</a:t>
            </a:r>
            <a:r>
              <a:rPr lang="es-CO" sz="900" dirty="0" err="1">
                <a:solidFill>
                  <a:srgbClr val="CE9178"/>
                </a:solidFill>
                <a:latin typeface="Consolas"/>
              </a:rPr>
              <a:t>Type</a:t>
            </a:r>
            <a:r>
              <a:rPr lang="es-CO" sz="900" dirty="0">
                <a:solidFill>
                  <a:srgbClr val="CE9178"/>
                </a:solidFill>
                <a:latin typeface="Consolas"/>
              </a:rPr>
              <a:t>'</a:t>
            </a:r>
            <a:r>
              <a:rPr lang="es-CO" sz="900" dirty="0">
                <a:solidFill>
                  <a:srgbClr val="D4D4D4"/>
                </a:solidFill>
                <a:latin typeface="Consolas"/>
              </a:rPr>
              <a:t>, </a:t>
            </a:r>
            <a:r>
              <a:rPr lang="es-CO" sz="900" dirty="0">
                <a:solidFill>
                  <a:srgbClr val="CE9178"/>
                </a:solidFill>
                <a:latin typeface="Consolas"/>
              </a:rPr>
              <a:t>'</a:t>
            </a:r>
            <a:r>
              <a:rPr lang="es-CO" sz="900" dirty="0" err="1">
                <a:solidFill>
                  <a:srgbClr val="CE9178"/>
                </a:solidFill>
                <a:latin typeface="Consolas"/>
              </a:rPr>
              <a:t>application</a:t>
            </a:r>
            <a:r>
              <a:rPr lang="es-CO" sz="900" dirty="0">
                <a:solidFill>
                  <a:srgbClr val="CE9178"/>
                </a:solidFill>
                <a:latin typeface="Consolas"/>
              </a:rPr>
              <a:t>/</a:t>
            </a:r>
            <a:r>
              <a:rPr lang="es-CO" sz="900" dirty="0" err="1">
                <a:solidFill>
                  <a:srgbClr val="CE9178"/>
                </a:solidFill>
                <a:latin typeface="Consolas"/>
              </a:rPr>
              <a:t>json</a:t>
            </a:r>
            <a:r>
              <a:rPr lang="es-CO" sz="900" dirty="0">
                <a:solidFill>
                  <a:srgbClr val="CE9178"/>
                </a:solidFill>
                <a:latin typeface="Consolas"/>
              </a:rPr>
              <a:t>'</a:t>
            </a:r>
            <a:r>
              <a:rPr lang="es-CO" sz="900" dirty="0">
                <a:solidFill>
                  <a:srgbClr val="D4D4D4"/>
                </a:solidFill>
                <a:latin typeface="Consolas"/>
              </a:rPr>
              <a:t>);</a:t>
            </a:r>
          </a:p>
          <a:p>
            <a:pPr algn="l"/>
            <a:r>
              <a:rPr lang="es-CO" sz="900" dirty="0" err="1">
                <a:solidFill>
                  <a:srgbClr val="4EC9B0"/>
                </a:solidFill>
                <a:latin typeface="Consolas"/>
              </a:rPr>
              <a:t>console</a:t>
            </a:r>
            <a:r>
              <a:rPr lang="es-CO" sz="900" dirty="0" err="1">
                <a:solidFill>
                  <a:srgbClr val="D4D4D4"/>
                </a:solidFill>
                <a:latin typeface="Consolas"/>
              </a:rPr>
              <a:t>.</a:t>
            </a:r>
            <a:r>
              <a:rPr lang="es-CO" sz="900" dirty="0" err="1">
                <a:solidFill>
                  <a:srgbClr val="DCDCAA"/>
                </a:solidFill>
                <a:latin typeface="Consolas"/>
              </a:rPr>
              <a:t>error</a:t>
            </a:r>
            <a:r>
              <a:rPr lang="es-CO" sz="900" dirty="0">
                <a:solidFill>
                  <a:srgbClr val="D4D4D4"/>
                </a:solidFill>
                <a:latin typeface="Consolas"/>
              </a:rPr>
              <a:t>(</a:t>
            </a:r>
            <a:r>
              <a:rPr lang="es-CO" sz="900" dirty="0">
                <a:solidFill>
                  <a:srgbClr val="CE9178"/>
                </a:solidFill>
                <a:latin typeface="Consolas"/>
              </a:rPr>
              <a:t>`El valor de </a:t>
            </a:r>
            <a:r>
              <a:rPr lang="es-CO" sz="900" dirty="0" err="1">
                <a:solidFill>
                  <a:srgbClr val="CE9178"/>
                </a:solidFill>
                <a:latin typeface="Consolas"/>
              </a:rPr>
              <a:t>api.operation.path</a:t>
            </a:r>
            <a:r>
              <a:rPr lang="es-CO" sz="900" dirty="0">
                <a:solidFill>
                  <a:srgbClr val="CE9178"/>
                </a:solidFill>
                <a:latin typeface="Consolas"/>
              </a:rPr>
              <a:t>  es ${</a:t>
            </a:r>
            <a:r>
              <a:rPr lang="es-CO" sz="900" dirty="0" err="1">
                <a:solidFill>
                  <a:srgbClr val="9CDCFE"/>
                </a:solidFill>
                <a:latin typeface="Consolas"/>
              </a:rPr>
              <a:t>apim</a:t>
            </a:r>
            <a:r>
              <a:rPr lang="es-CO" sz="900" dirty="0" err="1">
                <a:solidFill>
                  <a:srgbClr val="D4D4D4"/>
                </a:solidFill>
                <a:latin typeface="Consolas"/>
              </a:rPr>
              <a:t>.</a:t>
            </a:r>
            <a:r>
              <a:rPr lang="es-CO" sz="900" dirty="0" err="1">
                <a:solidFill>
                  <a:srgbClr val="DCDCAA"/>
                </a:solidFill>
                <a:latin typeface="Consolas"/>
              </a:rPr>
              <a:t>getvariable</a:t>
            </a:r>
            <a:r>
              <a:rPr lang="es-CO" sz="900" dirty="0">
                <a:solidFill>
                  <a:srgbClr val="CE9178"/>
                </a:solidFill>
                <a:latin typeface="Consolas"/>
              </a:rPr>
              <a:t>('</a:t>
            </a:r>
            <a:r>
              <a:rPr lang="es-CO" sz="900" dirty="0" err="1">
                <a:solidFill>
                  <a:srgbClr val="CE9178"/>
                </a:solidFill>
                <a:latin typeface="Consolas"/>
              </a:rPr>
              <a:t>api.operation.path</a:t>
            </a:r>
            <a:r>
              <a:rPr lang="es-CO" sz="900" dirty="0">
                <a:solidFill>
                  <a:srgbClr val="CE9178"/>
                </a:solidFill>
                <a:latin typeface="Consolas"/>
              </a:rPr>
              <a:t>')} `</a:t>
            </a:r>
            <a:r>
              <a:rPr lang="es-CO" sz="900" dirty="0">
                <a:solidFill>
                  <a:srgbClr val="D4D4D4"/>
                </a:solidFill>
                <a:latin typeface="Consolas"/>
              </a:rPr>
              <a:t>);</a:t>
            </a:r>
          </a:p>
          <a:p>
            <a:pPr algn="l"/>
            <a:r>
              <a:rPr lang="es-CO" sz="900" dirty="0" err="1">
                <a:solidFill>
                  <a:srgbClr val="4EC9B0"/>
                </a:solidFill>
                <a:latin typeface="Consolas"/>
              </a:rPr>
              <a:t>console</a:t>
            </a:r>
            <a:r>
              <a:rPr lang="es-CO" sz="900" dirty="0" err="1">
                <a:solidFill>
                  <a:srgbClr val="D4D4D4"/>
                </a:solidFill>
                <a:latin typeface="Consolas"/>
              </a:rPr>
              <a:t>.</a:t>
            </a:r>
            <a:r>
              <a:rPr lang="es-CO" sz="900" dirty="0" err="1">
                <a:solidFill>
                  <a:srgbClr val="DCDCAA"/>
                </a:solidFill>
                <a:latin typeface="Consolas"/>
              </a:rPr>
              <a:t>error</a:t>
            </a:r>
            <a:r>
              <a:rPr lang="es-CO" sz="900" dirty="0">
                <a:solidFill>
                  <a:srgbClr val="D4D4D4"/>
                </a:solidFill>
                <a:latin typeface="Consolas"/>
              </a:rPr>
              <a:t>(</a:t>
            </a:r>
            <a:r>
              <a:rPr lang="es-CO" sz="900" dirty="0">
                <a:solidFill>
                  <a:srgbClr val="CE9178"/>
                </a:solidFill>
                <a:latin typeface="Consolas"/>
              </a:rPr>
              <a:t>`El valor de target-</a:t>
            </a:r>
            <a:r>
              <a:rPr lang="es-CO" sz="900" dirty="0" err="1">
                <a:solidFill>
                  <a:srgbClr val="CE9178"/>
                </a:solidFill>
                <a:latin typeface="Consolas"/>
              </a:rPr>
              <a:t>url</a:t>
            </a:r>
            <a:r>
              <a:rPr lang="es-CO" sz="900" dirty="0">
                <a:solidFill>
                  <a:srgbClr val="CE9178"/>
                </a:solidFill>
                <a:latin typeface="Consolas"/>
              </a:rPr>
              <a:t>-</a:t>
            </a:r>
            <a:r>
              <a:rPr lang="es-CO" sz="900" dirty="0" err="1">
                <a:solidFill>
                  <a:srgbClr val="CE9178"/>
                </a:solidFill>
                <a:latin typeface="Consolas"/>
              </a:rPr>
              <a:t>company</a:t>
            </a:r>
            <a:r>
              <a:rPr lang="es-CO" sz="900" dirty="0">
                <a:solidFill>
                  <a:srgbClr val="CE9178"/>
                </a:solidFill>
                <a:latin typeface="Consolas"/>
              </a:rPr>
              <a:t>  es ${</a:t>
            </a:r>
            <a:r>
              <a:rPr lang="es-CO" sz="900" dirty="0" err="1">
                <a:solidFill>
                  <a:srgbClr val="9CDCFE"/>
                </a:solidFill>
                <a:latin typeface="Consolas"/>
              </a:rPr>
              <a:t>apim</a:t>
            </a:r>
            <a:r>
              <a:rPr lang="es-CO" sz="900" dirty="0" err="1">
                <a:solidFill>
                  <a:srgbClr val="D4D4D4"/>
                </a:solidFill>
                <a:latin typeface="Consolas"/>
              </a:rPr>
              <a:t>.</a:t>
            </a:r>
            <a:r>
              <a:rPr lang="es-CO" sz="900" dirty="0" err="1">
                <a:solidFill>
                  <a:srgbClr val="DCDCAA"/>
                </a:solidFill>
                <a:latin typeface="Consolas"/>
              </a:rPr>
              <a:t>getvariable</a:t>
            </a:r>
            <a:r>
              <a:rPr lang="es-CO" sz="900" dirty="0">
                <a:solidFill>
                  <a:srgbClr val="CE9178"/>
                </a:solidFill>
                <a:latin typeface="Consolas"/>
              </a:rPr>
              <a:t>('</a:t>
            </a:r>
            <a:r>
              <a:rPr lang="es-CO" sz="900" dirty="0" err="1">
                <a:solidFill>
                  <a:srgbClr val="CE9178"/>
                </a:solidFill>
                <a:latin typeface="Consolas"/>
              </a:rPr>
              <a:t>api.properties.target-url-company</a:t>
            </a:r>
            <a:r>
              <a:rPr lang="es-CO" sz="900" dirty="0">
                <a:solidFill>
                  <a:srgbClr val="CE9178"/>
                </a:solidFill>
                <a:latin typeface="Consolas"/>
              </a:rPr>
              <a:t>')} `</a:t>
            </a:r>
            <a:r>
              <a:rPr lang="es-CO" sz="900" dirty="0">
                <a:solidFill>
                  <a:srgbClr val="D4D4D4"/>
                </a:solidFill>
                <a:latin typeface="Consolas"/>
              </a:rPr>
              <a:t>);</a:t>
            </a:r>
          </a:p>
          <a:p>
            <a:pPr algn="l"/>
            <a:r>
              <a:rPr lang="es-CO" sz="900" dirty="0" err="1">
                <a:solidFill>
                  <a:srgbClr val="4EC9B0"/>
                </a:solidFill>
                <a:latin typeface="Consolas"/>
              </a:rPr>
              <a:t>console</a:t>
            </a:r>
            <a:r>
              <a:rPr lang="es-CO" sz="900" dirty="0" err="1">
                <a:solidFill>
                  <a:srgbClr val="D4D4D4"/>
                </a:solidFill>
                <a:latin typeface="Consolas"/>
              </a:rPr>
              <a:t>.</a:t>
            </a:r>
            <a:r>
              <a:rPr lang="es-CO" sz="900" dirty="0" err="1">
                <a:solidFill>
                  <a:srgbClr val="DCDCAA"/>
                </a:solidFill>
                <a:latin typeface="Consolas"/>
              </a:rPr>
              <a:t>error</a:t>
            </a:r>
            <a:r>
              <a:rPr lang="es-CO" sz="900" dirty="0">
                <a:solidFill>
                  <a:srgbClr val="D4D4D4"/>
                </a:solidFill>
                <a:latin typeface="Consolas"/>
              </a:rPr>
              <a:t>(</a:t>
            </a:r>
            <a:r>
              <a:rPr lang="es-CO" sz="900" dirty="0">
                <a:solidFill>
                  <a:srgbClr val="CE9178"/>
                </a:solidFill>
                <a:latin typeface="Consolas"/>
              </a:rPr>
              <a:t>`El valor de target-</a:t>
            </a:r>
            <a:r>
              <a:rPr lang="es-CO" sz="900" dirty="0" err="1">
                <a:solidFill>
                  <a:srgbClr val="CE9178"/>
                </a:solidFill>
                <a:latin typeface="Consolas"/>
              </a:rPr>
              <a:t>url</a:t>
            </a:r>
            <a:r>
              <a:rPr lang="es-CO" sz="900" dirty="0">
                <a:solidFill>
                  <a:srgbClr val="CE9178"/>
                </a:solidFill>
                <a:latin typeface="Consolas"/>
              </a:rPr>
              <a:t>-</a:t>
            </a:r>
            <a:r>
              <a:rPr lang="es-CO" sz="900" dirty="0" err="1">
                <a:solidFill>
                  <a:srgbClr val="CE9178"/>
                </a:solidFill>
                <a:latin typeface="Consolas"/>
              </a:rPr>
              <a:t>user</a:t>
            </a:r>
            <a:r>
              <a:rPr lang="es-CO" sz="900" dirty="0">
                <a:solidFill>
                  <a:srgbClr val="CE9178"/>
                </a:solidFill>
                <a:latin typeface="Consolas"/>
              </a:rPr>
              <a:t>  es ${</a:t>
            </a:r>
            <a:r>
              <a:rPr lang="es-CO" sz="900" dirty="0" err="1">
                <a:solidFill>
                  <a:srgbClr val="9CDCFE"/>
                </a:solidFill>
                <a:latin typeface="Consolas"/>
              </a:rPr>
              <a:t>apim</a:t>
            </a:r>
            <a:r>
              <a:rPr lang="es-CO" sz="900" dirty="0" err="1">
                <a:solidFill>
                  <a:srgbClr val="D4D4D4"/>
                </a:solidFill>
                <a:latin typeface="Consolas"/>
              </a:rPr>
              <a:t>.</a:t>
            </a:r>
            <a:r>
              <a:rPr lang="es-CO" sz="900" dirty="0" err="1">
                <a:solidFill>
                  <a:srgbClr val="DCDCAA"/>
                </a:solidFill>
                <a:latin typeface="Consolas"/>
              </a:rPr>
              <a:t>getvariable</a:t>
            </a:r>
            <a:r>
              <a:rPr lang="es-CO" sz="900" dirty="0">
                <a:solidFill>
                  <a:srgbClr val="CE9178"/>
                </a:solidFill>
                <a:latin typeface="Consolas"/>
              </a:rPr>
              <a:t>('</a:t>
            </a:r>
            <a:r>
              <a:rPr lang="es-CO" sz="900" dirty="0" err="1">
                <a:solidFill>
                  <a:srgbClr val="CE9178"/>
                </a:solidFill>
                <a:latin typeface="Consolas"/>
              </a:rPr>
              <a:t>api.properties.target-url-user</a:t>
            </a:r>
            <a:r>
              <a:rPr lang="es-CO" sz="900" dirty="0">
                <a:solidFill>
                  <a:srgbClr val="CE9178"/>
                </a:solidFill>
                <a:latin typeface="Consolas"/>
              </a:rPr>
              <a:t>')} `</a:t>
            </a:r>
            <a:r>
              <a:rPr lang="es-CO" sz="900" dirty="0">
                <a:solidFill>
                  <a:srgbClr val="D4D4D4"/>
                </a:solidFill>
                <a:latin typeface="Consolas"/>
              </a:rPr>
              <a:t>);</a:t>
            </a:r>
          </a:p>
          <a:p>
            <a:pPr algn="l"/>
            <a:r>
              <a:rPr lang="es-CO" sz="900" dirty="0" err="1">
                <a:solidFill>
                  <a:srgbClr val="4EC9B0"/>
                </a:solidFill>
                <a:latin typeface="Consolas"/>
              </a:rPr>
              <a:t>console</a:t>
            </a:r>
            <a:r>
              <a:rPr lang="es-CO" sz="900" dirty="0" err="1">
                <a:solidFill>
                  <a:srgbClr val="D4D4D4"/>
                </a:solidFill>
                <a:latin typeface="Consolas"/>
              </a:rPr>
              <a:t>.</a:t>
            </a:r>
            <a:r>
              <a:rPr lang="es-CO" sz="900" dirty="0" err="1">
                <a:solidFill>
                  <a:srgbClr val="DCDCAA"/>
                </a:solidFill>
                <a:latin typeface="Consolas"/>
              </a:rPr>
              <a:t>error</a:t>
            </a:r>
            <a:r>
              <a:rPr lang="es-CO" sz="900" dirty="0">
                <a:solidFill>
                  <a:srgbClr val="D4D4D4"/>
                </a:solidFill>
                <a:latin typeface="Consolas"/>
              </a:rPr>
              <a:t>(</a:t>
            </a:r>
            <a:r>
              <a:rPr lang="es-CO" sz="900" dirty="0">
                <a:solidFill>
                  <a:srgbClr val="CE9178"/>
                </a:solidFill>
                <a:latin typeface="Consolas"/>
              </a:rPr>
              <a:t>`El valor de </a:t>
            </a:r>
            <a:r>
              <a:rPr lang="es-CO" sz="900" dirty="0" err="1">
                <a:solidFill>
                  <a:srgbClr val="CE9178"/>
                </a:solidFill>
                <a:latin typeface="Consolas"/>
              </a:rPr>
              <a:t>Authorization</a:t>
            </a:r>
            <a:r>
              <a:rPr lang="es-CO" sz="900" dirty="0">
                <a:solidFill>
                  <a:srgbClr val="CE9178"/>
                </a:solidFill>
                <a:latin typeface="Consolas"/>
              </a:rPr>
              <a:t>  es ${</a:t>
            </a:r>
            <a:r>
              <a:rPr lang="es-CO" sz="900" dirty="0" err="1">
                <a:solidFill>
                  <a:srgbClr val="9CDCFE"/>
                </a:solidFill>
                <a:latin typeface="Consolas"/>
              </a:rPr>
              <a:t>context</a:t>
            </a:r>
            <a:r>
              <a:rPr lang="es-CO" sz="900" dirty="0" err="1">
                <a:solidFill>
                  <a:srgbClr val="D4D4D4"/>
                </a:solidFill>
                <a:latin typeface="Consolas"/>
              </a:rPr>
              <a:t>.</a:t>
            </a:r>
            <a:r>
              <a:rPr lang="es-CO" sz="900" dirty="0" err="1">
                <a:solidFill>
                  <a:srgbClr val="9CDCFE"/>
                </a:solidFill>
                <a:latin typeface="Consolas"/>
              </a:rPr>
              <a:t>message</a:t>
            </a:r>
            <a:r>
              <a:rPr lang="es-CO" sz="900" dirty="0" err="1">
                <a:solidFill>
                  <a:srgbClr val="D4D4D4"/>
                </a:solidFill>
                <a:latin typeface="Consolas"/>
              </a:rPr>
              <a:t>.</a:t>
            </a:r>
            <a:r>
              <a:rPr lang="es-CO" sz="900" dirty="0" err="1">
                <a:solidFill>
                  <a:srgbClr val="9CDCFE"/>
                </a:solidFill>
                <a:latin typeface="Consolas"/>
              </a:rPr>
              <a:t>header</a:t>
            </a:r>
            <a:r>
              <a:rPr lang="es-CO" sz="900" dirty="0" err="1">
                <a:solidFill>
                  <a:srgbClr val="D4D4D4"/>
                </a:solidFill>
                <a:latin typeface="Consolas"/>
              </a:rPr>
              <a:t>.</a:t>
            </a:r>
            <a:r>
              <a:rPr lang="es-CO" sz="900" dirty="0" err="1">
                <a:solidFill>
                  <a:srgbClr val="DCDCAA"/>
                </a:solidFill>
                <a:latin typeface="Consolas"/>
              </a:rPr>
              <a:t>get</a:t>
            </a:r>
            <a:r>
              <a:rPr lang="es-CO" sz="900" dirty="0">
                <a:solidFill>
                  <a:srgbClr val="CE9178"/>
                </a:solidFill>
                <a:latin typeface="Consolas"/>
              </a:rPr>
              <a:t>('</a:t>
            </a:r>
            <a:r>
              <a:rPr lang="es-CO" sz="900" dirty="0" err="1">
                <a:solidFill>
                  <a:srgbClr val="CE9178"/>
                </a:solidFill>
                <a:latin typeface="Consolas"/>
              </a:rPr>
              <a:t>Authorization</a:t>
            </a:r>
            <a:r>
              <a:rPr lang="es-CO" sz="900" dirty="0">
                <a:solidFill>
                  <a:srgbClr val="CE9178"/>
                </a:solidFill>
                <a:latin typeface="Consolas"/>
              </a:rPr>
              <a:t>')} `</a:t>
            </a:r>
            <a:r>
              <a:rPr lang="es-CO" sz="900" dirty="0">
                <a:solidFill>
                  <a:srgbClr val="D4D4D4"/>
                </a:solidFill>
                <a:latin typeface="Consolas"/>
              </a:rPr>
              <a:t>);</a:t>
            </a:r>
            <a:endParaRPr lang="es-CO" sz="900" b="0" dirty="0">
              <a:solidFill>
                <a:srgbClr val="D4D4D4"/>
              </a:solidFill>
              <a:effectLst/>
              <a:latin typeface="Consolas"/>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 y="719932"/>
            <a:ext cx="2240280" cy="987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0962" y="1311948"/>
            <a:ext cx="3902915" cy="2063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29424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switch</a:t>
            </a:r>
            <a:endParaRPr lang="es-CO"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9547" y="676910"/>
            <a:ext cx="3592966"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196" y="1242059"/>
            <a:ext cx="2032764" cy="16897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9161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1288"/>
            <a:ext cx="6923088" cy="361950"/>
          </a:xfrm>
        </p:spPr>
        <p:txBody>
          <a:bodyPr/>
          <a:lstStyle/>
          <a:p>
            <a:r>
              <a:rPr lang="es-CO" dirty="0" smtClean="0"/>
              <a:t>Mapa: Preparar </a:t>
            </a:r>
            <a:r>
              <a:rPr lang="es-CO" dirty="0" err="1" smtClean="0"/>
              <a:t>Rq</a:t>
            </a:r>
            <a:r>
              <a:rPr lang="es-CO" dirty="0" smtClean="0"/>
              <a:t> a operación de comercio</a:t>
            </a:r>
            <a:endParaRPr lang="es-CO" dirty="0"/>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2299"/>
            <a:ext cx="9080817" cy="16494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921" y="11113"/>
            <a:ext cx="1855470" cy="616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47670"/>
            <a:ext cx="3975417" cy="17616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3045776" y="1102326"/>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cxnSp>
        <p:nvCxnSpPr>
          <p:cNvPr id="6" name="Straight Arrow Connector 5"/>
          <p:cNvCxnSpPr/>
          <p:nvPr/>
        </p:nvCxnSpPr>
        <p:spPr>
          <a:xfrm flipH="1">
            <a:off x="2971800" y="1460466"/>
            <a:ext cx="287336" cy="673134"/>
          </a:xfrm>
          <a:prstGeom prst="straightConnector1">
            <a:avLst/>
          </a:prstGeom>
          <a:ln>
            <a:solidFill>
              <a:srgbClr val="FF0000"/>
            </a:solidFill>
            <a:headEnd type="none" w="med" len="med"/>
            <a:tailEnd type="triangle" w="med" len="med"/>
          </a:ln>
        </p:spPr>
      </p:cxnSp>
      <p:sp>
        <p:nvSpPr>
          <p:cNvPr id="12" name="Oval 11"/>
          <p:cNvSpPr/>
          <p:nvPr/>
        </p:nvSpPr>
        <p:spPr>
          <a:xfrm>
            <a:off x="523557" y="3514042"/>
            <a:ext cx="1021080" cy="195288"/>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14" name="Oval 13"/>
          <p:cNvSpPr/>
          <p:nvPr/>
        </p:nvSpPr>
        <p:spPr>
          <a:xfrm>
            <a:off x="8431211" y="1102325"/>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418" y="1920509"/>
            <a:ext cx="3820694" cy="1691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a:stCxn id="14" idx="3"/>
          </p:cNvCxnSpPr>
          <p:nvPr/>
        </p:nvCxnSpPr>
        <p:spPr>
          <a:xfrm flipH="1">
            <a:off x="7940041" y="1408017"/>
            <a:ext cx="553662" cy="582038"/>
          </a:xfrm>
          <a:prstGeom prst="straightConnector1">
            <a:avLst/>
          </a:prstGeom>
          <a:ln>
            <a:solidFill>
              <a:srgbClr val="FF0000"/>
            </a:solidFill>
            <a:headEnd type="none" w="med" len="med"/>
            <a:tailEnd type="triangle" w="med" len="med"/>
          </a:ln>
        </p:spPr>
      </p:cxnSp>
      <p:sp>
        <p:nvSpPr>
          <p:cNvPr id="17" name="Oval 16"/>
          <p:cNvSpPr/>
          <p:nvPr/>
        </p:nvSpPr>
        <p:spPr>
          <a:xfrm>
            <a:off x="4866957" y="2393902"/>
            <a:ext cx="1100289" cy="258204"/>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18" name="Oval 17"/>
          <p:cNvSpPr/>
          <p:nvPr/>
        </p:nvSpPr>
        <p:spPr>
          <a:xfrm>
            <a:off x="6491121" y="3013336"/>
            <a:ext cx="1021080" cy="195288"/>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100" y="3661712"/>
            <a:ext cx="3200400" cy="1485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2602" y="3428048"/>
            <a:ext cx="3279457" cy="1227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Oval 26"/>
          <p:cNvSpPr/>
          <p:nvPr/>
        </p:nvSpPr>
        <p:spPr>
          <a:xfrm>
            <a:off x="8037343" y="2850484"/>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cxnSp>
        <p:nvCxnSpPr>
          <p:cNvPr id="28" name="Straight Arrow Connector 27"/>
          <p:cNvCxnSpPr>
            <a:stCxn id="27" idx="4"/>
          </p:cNvCxnSpPr>
          <p:nvPr/>
        </p:nvCxnSpPr>
        <p:spPr>
          <a:xfrm flipH="1">
            <a:off x="8153400" y="3208624"/>
            <a:ext cx="97303" cy="906176"/>
          </a:xfrm>
          <a:prstGeom prst="straightConnector1">
            <a:avLst/>
          </a:prstGeom>
          <a:ln>
            <a:solidFill>
              <a:srgbClr val="FF0000"/>
            </a:solidFill>
            <a:headEnd type="none" w="med" len="med"/>
            <a:tailEnd type="triangle" w="med" len="med"/>
          </a:ln>
        </p:spPr>
      </p:cxnSp>
      <p:pic>
        <p:nvPicPr>
          <p:cNvPr id="512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2329" y="4655820"/>
            <a:ext cx="1639729" cy="304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Oval 31"/>
          <p:cNvSpPr/>
          <p:nvPr/>
        </p:nvSpPr>
        <p:spPr>
          <a:xfrm>
            <a:off x="7775331" y="4655820"/>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cxnSp>
        <p:nvCxnSpPr>
          <p:cNvPr id="33" name="Straight Arrow Connector 32"/>
          <p:cNvCxnSpPr>
            <a:stCxn id="32" idx="2"/>
          </p:cNvCxnSpPr>
          <p:nvPr/>
        </p:nvCxnSpPr>
        <p:spPr>
          <a:xfrm flipH="1" flipV="1">
            <a:off x="5143500" y="4807933"/>
            <a:ext cx="2631831" cy="26957"/>
          </a:xfrm>
          <a:prstGeom prst="straightConnector1">
            <a:avLst/>
          </a:prstGeom>
          <a:ln>
            <a:solidFill>
              <a:srgbClr val="FF0000"/>
            </a:solidFill>
            <a:headEnd type="none" w="med" len="med"/>
            <a:tailEnd type="triangle" w="med" len="med"/>
          </a:ln>
        </p:spPr>
      </p:cxnSp>
    </p:spTree>
    <p:extLst>
      <p:ext uri="{BB962C8B-B14F-4D97-AF65-F5344CB8AC3E}">
        <p14:creationId xmlns:p14="http://schemas.microsoft.com/office/powerpoint/2010/main" val="181646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24"/>
                                        </p:tgtEl>
                                        <p:attrNameLst>
                                          <p:attrName>style.visibility</p:attrName>
                                        </p:attrNameLst>
                                      </p:cBhvr>
                                      <p:to>
                                        <p:strVal val="visible"/>
                                      </p:to>
                                    </p:set>
                                    <p:animEffect transition="in" filter="fade">
                                      <p:cBhvr>
                                        <p:cTn id="7" dur="500"/>
                                        <p:tgtEl>
                                          <p:spTgt spid="81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Crear el API</a:t>
            </a:r>
            <a:endParaRPr lang="es-CO" dirty="0"/>
          </a:p>
        </p:txBody>
      </p:sp>
      <p:sp>
        <p:nvSpPr>
          <p:cNvPr id="3" name="Content Placeholder 2"/>
          <p:cNvSpPr>
            <a:spLocks noGrp="1"/>
          </p:cNvSpPr>
          <p:nvPr>
            <p:ph idx="1"/>
          </p:nvPr>
        </p:nvSpPr>
        <p:spPr/>
        <p:txBody>
          <a:bodyPr/>
          <a:lstStyle/>
          <a:p>
            <a:r>
              <a:rPr lang="es-CO" dirty="0" smtClean="0"/>
              <a:t>Convención Ambiente Desarrollo</a:t>
            </a:r>
          </a:p>
          <a:p>
            <a:pPr lvl="1"/>
            <a:r>
              <a:rPr lang="es-CO" dirty="0" smtClean="0"/>
              <a:t>Taller-01-xx_nombre: donde xx es el grupo asignado: </a:t>
            </a:r>
          </a:p>
          <a:p>
            <a:pPr lvl="2"/>
            <a:r>
              <a:rPr lang="es-CO" dirty="0" smtClean="0"/>
              <a:t>Ejemplo Taller-01-07_where-ip</a:t>
            </a:r>
          </a:p>
          <a:p>
            <a:r>
              <a:rPr lang="es-CO" dirty="0" smtClean="0"/>
              <a:t>Crear API</a:t>
            </a:r>
          </a:p>
          <a:p>
            <a:pPr lvl="1"/>
            <a:endParaRPr lang="es-CO"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686" y="2283028"/>
            <a:ext cx="4370217" cy="20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915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Invoke</a:t>
            </a:r>
            <a:endParaRPr lang="es-CO" dirty="0"/>
          </a:p>
        </p:txBody>
      </p:sp>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780" y="33058"/>
            <a:ext cx="1345883" cy="61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 y="904875"/>
            <a:ext cx="1847850" cy="819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855" y="2324100"/>
            <a:ext cx="4107749" cy="8039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0714" y="951549"/>
            <a:ext cx="1829077" cy="21764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54" y="3841433"/>
            <a:ext cx="6040437" cy="904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50426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GatewayScript</a:t>
            </a:r>
            <a:endParaRPr lang="es-CO"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09" y="105729"/>
            <a:ext cx="1349692" cy="73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867" y="1002305"/>
            <a:ext cx="4605336" cy="3595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1075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Código de verificaciones de respuesta</a:t>
            </a:r>
            <a:endParaRPr lang="es-CO" dirty="0"/>
          </a:p>
        </p:txBody>
      </p:sp>
      <p:sp>
        <p:nvSpPr>
          <p:cNvPr id="3" name="TextBox 2"/>
          <p:cNvSpPr txBox="1"/>
          <p:nvPr/>
        </p:nvSpPr>
        <p:spPr>
          <a:xfrm>
            <a:off x="213360" y="640081"/>
            <a:ext cx="8869680" cy="4503420"/>
          </a:xfrm>
          <a:prstGeom prst="rect">
            <a:avLst/>
          </a:prstGeom>
          <a:solidFill>
            <a:schemeClr val="tx1">
              <a:lumMod val="85000"/>
              <a:lumOff val="15000"/>
            </a:schemeClr>
          </a:solidFill>
        </p:spPr>
        <p:txBody>
          <a:bodyPr wrap="square" rtlCol="0">
            <a:noAutofit/>
          </a:bodyPr>
          <a:lstStyle/>
          <a:p>
            <a:pPr algn="l"/>
            <a:r>
              <a:rPr lang="es-CO" sz="400" noProof="1" smtClean="0">
                <a:solidFill>
                  <a:srgbClr val="D4D4D4"/>
                </a:solidFill>
                <a:latin typeface="Consolas"/>
              </a:rPr>
              <a:t/>
            </a:r>
            <a:br>
              <a:rPr lang="es-CO" sz="400" noProof="1" smtClean="0">
                <a:solidFill>
                  <a:srgbClr val="D4D4D4"/>
                </a:solidFill>
                <a:latin typeface="Consolas"/>
              </a:rPr>
            </a:br>
            <a:r>
              <a:rPr lang="es-CO" sz="700" noProof="1" smtClean="0">
                <a:solidFill>
                  <a:srgbClr val="569CD6"/>
                </a:solidFill>
                <a:latin typeface="Consolas"/>
              </a:rPr>
              <a:t>const</a:t>
            </a:r>
            <a:r>
              <a:rPr lang="es-CO" sz="700" noProof="1" smtClean="0">
                <a:solidFill>
                  <a:srgbClr val="D4D4D4"/>
                </a:solidFill>
                <a:latin typeface="Consolas"/>
              </a:rPr>
              <a:t> </a:t>
            </a:r>
            <a:r>
              <a:rPr lang="es-CO" sz="700" noProof="1" smtClean="0">
                <a:solidFill>
                  <a:srgbClr val="9CDCFE"/>
                </a:solidFill>
                <a:latin typeface="Consolas"/>
              </a:rPr>
              <a:t>apim</a:t>
            </a:r>
            <a:r>
              <a:rPr lang="es-CO" sz="700" noProof="1" smtClean="0">
                <a:solidFill>
                  <a:srgbClr val="D4D4D4"/>
                </a:solidFill>
                <a:latin typeface="Consolas"/>
              </a:rPr>
              <a:t> = </a:t>
            </a:r>
            <a:r>
              <a:rPr lang="es-CO" sz="700" noProof="1" smtClean="0">
                <a:solidFill>
                  <a:srgbClr val="DCDCAA"/>
                </a:solidFill>
                <a:latin typeface="Consolas"/>
              </a:rPr>
              <a:t>require</a:t>
            </a:r>
            <a:r>
              <a:rPr lang="es-CO" sz="700" noProof="1" smtClean="0">
                <a:solidFill>
                  <a:srgbClr val="D4D4D4"/>
                </a:solidFill>
                <a:latin typeface="Consolas"/>
              </a:rPr>
              <a:t>(</a:t>
            </a:r>
            <a:r>
              <a:rPr lang="es-CO" sz="700" noProof="1" smtClean="0">
                <a:solidFill>
                  <a:srgbClr val="CE9178"/>
                </a:solidFill>
                <a:latin typeface="Consolas"/>
              </a:rPr>
              <a:t>'apim'</a:t>
            </a:r>
            <a:r>
              <a:rPr lang="es-CO" sz="700" noProof="1" smtClean="0">
                <a:solidFill>
                  <a:srgbClr val="D4D4D4"/>
                </a:solidFill>
                <a:latin typeface="Consolas"/>
              </a:rPr>
              <a:t>);</a:t>
            </a:r>
          </a:p>
          <a:p>
            <a:pPr algn="l"/>
            <a:r>
              <a:rPr lang="es-CO" sz="700" noProof="1" smtClean="0">
                <a:solidFill>
                  <a:srgbClr val="569CD6"/>
                </a:solidFill>
                <a:latin typeface="Consolas"/>
              </a:rPr>
              <a:t>const</a:t>
            </a:r>
            <a:r>
              <a:rPr lang="es-CO" sz="700" noProof="1" smtClean="0">
                <a:solidFill>
                  <a:srgbClr val="D4D4D4"/>
                </a:solidFill>
                <a:latin typeface="Consolas"/>
              </a:rPr>
              <a:t> </a:t>
            </a:r>
            <a:r>
              <a:rPr lang="es-CO" sz="700" noProof="1" smtClean="0">
                <a:solidFill>
                  <a:srgbClr val="9CDCFE"/>
                </a:solidFill>
                <a:latin typeface="Consolas"/>
              </a:rPr>
              <a:t>defaultErrorMsg</a:t>
            </a:r>
            <a:r>
              <a:rPr lang="es-CO" sz="700" noProof="1" smtClean="0">
                <a:solidFill>
                  <a:srgbClr val="D4D4D4"/>
                </a:solidFill>
                <a:latin typeface="Consolas"/>
              </a:rPr>
              <a:t> = </a:t>
            </a:r>
            <a:r>
              <a:rPr lang="es-CO" sz="700" noProof="1" smtClean="0">
                <a:solidFill>
                  <a:srgbClr val="CE9178"/>
                </a:solidFill>
                <a:latin typeface="Consolas"/>
              </a:rPr>
              <a:t>"Service unavailable"</a:t>
            </a:r>
            <a:r>
              <a:rPr lang="es-CO" sz="700" noProof="1" smtClean="0">
                <a:solidFill>
                  <a:srgbClr val="D4D4D4"/>
                </a:solidFill>
                <a:latin typeface="Consolas"/>
              </a:rPr>
              <a:t>;</a:t>
            </a:r>
          </a:p>
          <a:p>
            <a:pPr algn="l"/>
            <a:r>
              <a:rPr lang="es-CO" sz="700" noProof="1" smtClean="0">
                <a:solidFill>
                  <a:srgbClr val="569CD6"/>
                </a:solidFill>
                <a:latin typeface="Consolas"/>
              </a:rPr>
              <a:t>const</a:t>
            </a:r>
            <a:r>
              <a:rPr lang="es-CO" sz="700" noProof="1" smtClean="0">
                <a:solidFill>
                  <a:srgbClr val="D4D4D4"/>
                </a:solidFill>
                <a:latin typeface="Consolas"/>
              </a:rPr>
              <a:t> </a:t>
            </a:r>
            <a:r>
              <a:rPr lang="es-CO" sz="700" noProof="1" smtClean="0">
                <a:solidFill>
                  <a:srgbClr val="9CDCFE"/>
                </a:solidFill>
                <a:latin typeface="Consolas"/>
              </a:rPr>
              <a:t>messageBody</a:t>
            </a:r>
            <a:r>
              <a:rPr lang="es-CO" sz="700" noProof="1" smtClean="0">
                <a:solidFill>
                  <a:srgbClr val="D4D4D4"/>
                </a:solidFill>
                <a:latin typeface="Consolas"/>
              </a:rPr>
              <a:t> =</a:t>
            </a:r>
            <a:r>
              <a:rPr lang="es-CO" sz="700" noProof="1" smtClean="0">
                <a:solidFill>
                  <a:srgbClr val="9CDCFE"/>
                </a:solidFill>
                <a:latin typeface="Consolas"/>
              </a:rPr>
              <a:t> apim</a:t>
            </a:r>
            <a:r>
              <a:rPr lang="es-CO" sz="700" noProof="1" smtClean="0">
                <a:solidFill>
                  <a:srgbClr val="D4D4D4"/>
                </a:solidFill>
                <a:latin typeface="Consolas"/>
              </a:rPr>
              <a:t>.</a:t>
            </a:r>
            <a:r>
              <a:rPr lang="es-CO" sz="700" noProof="1" smtClean="0">
                <a:solidFill>
                  <a:srgbClr val="DCDCAA"/>
                </a:solidFill>
                <a:latin typeface="Consolas"/>
              </a:rPr>
              <a:t>getvariable</a:t>
            </a:r>
            <a:r>
              <a:rPr lang="es-CO" sz="700" noProof="1" smtClean="0">
                <a:solidFill>
                  <a:srgbClr val="D4D4D4"/>
                </a:solidFill>
                <a:latin typeface="Consolas"/>
              </a:rPr>
              <a:t>(</a:t>
            </a:r>
            <a:r>
              <a:rPr lang="es-CO" sz="700" noProof="1" smtClean="0">
                <a:solidFill>
                  <a:srgbClr val="CE9178"/>
                </a:solidFill>
                <a:latin typeface="Consolas"/>
              </a:rPr>
              <a:t>'companyData.body'</a:t>
            </a:r>
            <a:r>
              <a:rPr lang="es-CO" sz="700" noProof="1" smtClean="0">
                <a:solidFill>
                  <a:srgbClr val="D4D4D4"/>
                </a:solidFill>
                <a:latin typeface="Consolas"/>
              </a:rPr>
              <a:t>);</a:t>
            </a:r>
          </a:p>
          <a:p>
            <a:pPr algn="l"/>
            <a:r>
              <a:rPr lang="es-CO" sz="700" noProof="1" smtClean="0">
                <a:solidFill>
                  <a:srgbClr val="569CD6"/>
                </a:solidFill>
                <a:latin typeface="Consolas"/>
              </a:rPr>
              <a:t>const</a:t>
            </a:r>
            <a:r>
              <a:rPr lang="es-CO" sz="700" noProof="1" smtClean="0">
                <a:solidFill>
                  <a:srgbClr val="D4D4D4"/>
                </a:solidFill>
                <a:latin typeface="Consolas"/>
              </a:rPr>
              <a:t> </a:t>
            </a:r>
            <a:r>
              <a:rPr lang="es-CO" sz="700" noProof="1" smtClean="0">
                <a:solidFill>
                  <a:srgbClr val="9CDCFE"/>
                </a:solidFill>
                <a:latin typeface="Consolas"/>
              </a:rPr>
              <a:t>statusCode</a:t>
            </a:r>
            <a:r>
              <a:rPr lang="es-CO" sz="700" noProof="1" smtClean="0">
                <a:solidFill>
                  <a:srgbClr val="D4D4D4"/>
                </a:solidFill>
                <a:latin typeface="Consolas"/>
              </a:rPr>
              <a:t> =</a:t>
            </a:r>
            <a:r>
              <a:rPr lang="es-CO" sz="700" noProof="1" smtClean="0">
                <a:solidFill>
                  <a:srgbClr val="9CDCFE"/>
                </a:solidFill>
                <a:latin typeface="Consolas"/>
              </a:rPr>
              <a:t> apim</a:t>
            </a:r>
            <a:r>
              <a:rPr lang="es-CO" sz="700" noProof="1" smtClean="0">
                <a:solidFill>
                  <a:srgbClr val="D4D4D4"/>
                </a:solidFill>
                <a:latin typeface="Consolas"/>
              </a:rPr>
              <a:t>.</a:t>
            </a:r>
            <a:r>
              <a:rPr lang="es-CO" sz="700" noProof="1" smtClean="0">
                <a:solidFill>
                  <a:srgbClr val="DCDCAA"/>
                </a:solidFill>
                <a:latin typeface="Consolas"/>
              </a:rPr>
              <a:t>getvariable</a:t>
            </a:r>
            <a:r>
              <a:rPr lang="es-CO" sz="700" noProof="1" smtClean="0">
                <a:solidFill>
                  <a:srgbClr val="D4D4D4"/>
                </a:solidFill>
                <a:latin typeface="Consolas"/>
              </a:rPr>
              <a:t>(</a:t>
            </a:r>
            <a:r>
              <a:rPr lang="es-CO" sz="700" noProof="1" smtClean="0">
                <a:solidFill>
                  <a:srgbClr val="CE9178"/>
                </a:solidFill>
                <a:latin typeface="Consolas"/>
              </a:rPr>
              <a:t>'companyData.status.code'</a:t>
            </a:r>
            <a:r>
              <a:rPr lang="es-CO" sz="700" noProof="1" smtClean="0">
                <a:solidFill>
                  <a:srgbClr val="D4D4D4"/>
                </a:solidFill>
                <a:latin typeface="Consolas"/>
              </a:rPr>
              <a:t>);</a:t>
            </a:r>
          </a:p>
          <a:p>
            <a:pPr algn="l"/>
            <a:r>
              <a:rPr lang="es-CO" sz="700" noProof="1" smtClean="0">
                <a:solidFill>
                  <a:srgbClr val="9CDCFE"/>
                </a:solidFill>
                <a:latin typeface="Consolas"/>
              </a:rPr>
              <a:t>console</a:t>
            </a:r>
            <a:r>
              <a:rPr lang="es-CO" sz="700" noProof="1" smtClean="0">
                <a:solidFill>
                  <a:srgbClr val="D4D4D4"/>
                </a:solidFill>
                <a:latin typeface="Consolas"/>
              </a:rPr>
              <a:t>.</a:t>
            </a:r>
            <a:r>
              <a:rPr lang="es-CO" sz="700" noProof="1" smtClean="0">
                <a:solidFill>
                  <a:srgbClr val="DCDCAA"/>
                </a:solidFill>
                <a:latin typeface="Consolas"/>
              </a:rPr>
              <a:t>error</a:t>
            </a:r>
            <a:r>
              <a:rPr lang="es-CO" sz="700" noProof="1" smtClean="0">
                <a:solidFill>
                  <a:srgbClr val="D4D4D4"/>
                </a:solidFill>
                <a:latin typeface="Consolas"/>
              </a:rPr>
              <a:t>(</a:t>
            </a:r>
            <a:r>
              <a:rPr lang="es-CO" sz="700" noProof="1" smtClean="0">
                <a:solidFill>
                  <a:srgbClr val="CE9178"/>
                </a:solidFill>
                <a:latin typeface="Consolas"/>
              </a:rPr>
              <a:t>"  companyData.body"</a:t>
            </a:r>
            <a:r>
              <a:rPr lang="es-CO" sz="700" noProof="1" smtClean="0">
                <a:solidFill>
                  <a:srgbClr val="D4D4D4"/>
                </a:solidFill>
                <a:latin typeface="Consolas"/>
              </a:rPr>
              <a:t>, </a:t>
            </a:r>
            <a:r>
              <a:rPr lang="es-CO" sz="700" noProof="1" smtClean="0">
                <a:solidFill>
                  <a:srgbClr val="9CDCFE"/>
                </a:solidFill>
                <a:latin typeface="Consolas"/>
              </a:rPr>
              <a:t>messageBody</a:t>
            </a:r>
            <a:r>
              <a:rPr lang="es-CO" sz="700" noProof="1" smtClean="0">
                <a:solidFill>
                  <a:srgbClr val="D4D4D4"/>
                </a:solidFill>
                <a:latin typeface="Consolas"/>
              </a:rPr>
              <a:t>);</a:t>
            </a:r>
          </a:p>
          <a:p>
            <a:pPr algn="l"/>
            <a:r>
              <a:rPr lang="es-CO" sz="700" noProof="1" smtClean="0">
                <a:solidFill>
                  <a:srgbClr val="9CDCFE"/>
                </a:solidFill>
                <a:latin typeface="Consolas"/>
              </a:rPr>
              <a:t>console</a:t>
            </a:r>
            <a:r>
              <a:rPr lang="es-CO" sz="700" noProof="1" smtClean="0">
                <a:solidFill>
                  <a:srgbClr val="D4D4D4"/>
                </a:solidFill>
                <a:latin typeface="Consolas"/>
              </a:rPr>
              <a:t>.</a:t>
            </a:r>
            <a:r>
              <a:rPr lang="es-CO" sz="700" noProof="1" smtClean="0">
                <a:solidFill>
                  <a:srgbClr val="DCDCAA"/>
                </a:solidFill>
                <a:latin typeface="Consolas"/>
              </a:rPr>
              <a:t>error</a:t>
            </a:r>
            <a:r>
              <a:rPr lang="es-CO" sz="700" noProof="1" smtClean="0">
                <a:solidFill>
                  <a:srgbClr val="D4D4D4"/>
                </a:solidFill>
                <a:latin typeface="Consolas"/>
              </a:rPr>
              <a:t>(</a:t>
            </a:r>
            <a:r>
              <a:rPr lang="es-CO" sz="700" noProof="1" smtClean="0">
                <a:solidFill>
                  <a:srgbClr val="CE9178"/>
                </a:solidFill>
                <a:latin typeface="Consolas"/>
              </a:rPr>
              <a:t>"  companyData.status.code"</a:t>
            </a:r>
            <a:r>
              <a:rPr lang="es-CO" sz="700" noProof="1" smtClean="0">
                <a:solidFill>
                  <a:srgbClr val="D4D4D4"/>
                </a:solidFill>
                <a:latin typeface="Consolas"/>
              </a:rPr>
              <a:t>,</a:t>
            </a:r>
            <a:r>
              <a:rPr lang="es-CO" sz="700" noProof="1" smtClean="0">
                <a:solidFill>
                  <a:srgbClr val="9CDCFE"/>
                </a:solidFill>
                <a:latin typeface="Consolas"/>
              </a:rPr>
              <a:t> apim</a:t>
            </a:r>
            <a:r>
              <a:rPr lang="es-CO" sz="700" noProof="1" smtClean="0">
                <a:solidFill>
                  <a:srgbClr val="D4D4D4"/>
                </a:solidFill>
                <a:latin typeface="Consolas"/>
              </a:rPr>
              <a:t>.</a:t>
            </a:r>
            <a:r>
              <a:rPr lang="es-CO" sz="700" noProof="1" smtClean="0">
                <a:solidFill>
                  <a:srgbClr val="DCDCAA"/>
                </a:solidFill>
                <a:latin typeface="Consolas"/>
              </a:rPr>
              <a:t>getvariable</a:t>
            </a:r>
            <a:r>
              <a:rPr lang="es-CO" sz="700" noProof="1" smtClean="0">
                <a:solidFill>
                  <a:srgbClr val="D4D4D4"/>
                </a:solidFill>
                <a:latin typeface="Consolas"/>
              </a:rPr>
              <a:t>(</a:t>
            </a:r>
            <a:r>
              <a:rPr lang="es-CO" sz="700" noProof="1" smtClean="0">
                <a:solidFill>
                  <a:srgbClr val="CE9178"/>
                </a:solidFill>
                <a:latin typeface="Consolas"/>
              </a:rPr>
              <a:t>'companyData.status.code'</a:t>
            </a:r>
            <a:r>
              <a:rPr lang="es-CO" sz="700" noProof="1" smtClean="0">
                <a:solidFill>
                  <a:srgbClr val="D4D4D4"/>
                </a:solidFill>
                <a:latin typeface="Consolas"/>
              </a:rPr>
              <a:t>));</a:t>
            </a:r>
          </a:p>
          <a:p>
            <a:pPr algn="l"/>
            <a:r>
              <a:rPr lang="es-CO" sz="700" noProof="1" smtClean="0">
                <a:solidFill>
                  <a:srgbClr val="9CDCFE"/>
                </a:solidFill>
                <a:latin typeface="Consolas"/>
              </a:rPr>
              <a:t>console</a:t>
            </a:r>
            <a:r>
              <a:rPr lang="es-CO" sz="700" noProof="1" smtClean="0">
                <a:solidFill>
                  <a:srgbClr val="D4D4D4"/>
                </a:solidFill>
                <a:latin typeface="Consolas"/>
              </a:rPr>
              <a:t>.</a:t>
            </a:r>
            <a:r>
              <a:rPr lang="es-CO" sz="700" noProof="1" smtClean="0">
                <a:solidFill>
                  <a:srgbClr val="DCDCAA"/>
                </a:solidFill>
                <a:latin typeface="Consolas"/>
              </a:rPr>
              <a:t>error</a:t>
            </a:r>
            <a:r>
              <a:rPr lang="es-CO" sz="700" noProof="1" smtClean="0">
                <a:solidFill>
                  <a:srgbClr val="D4D4D4"/>
                </a:solidFill>
                <a:latin typeface="Consolas"/>
              </a:rPr>
              <a:t>(</a:t>
            </a:r>
            <a:r>
              <a:rPr lang="es-CO" sz="700" noProof="1" smtClean="0">
                <a:solidFill>
                  <a:srgbClr val="CE9178"/>
                </a:solidFill>
                <a:latin typeface="Consolas"/>
              </a:rPr>
              <a:t>"========================================="</a:t>
            </a:r>
            <a:r>
              <a:rPr lang="es-CO" sz="700" noProof="1" smtClean="0">
                <a:solidFill>
                  <a:srgbClr val="D4D4D4"/>
                </a:solidFill>
                <a:latin typeface="Consolas"/>
              </a:rPr>
              <a:t>);</a:t>
            </a:r>
          </a:p>
          <a:p>
            <a:pPr algn="l"/>
            <a:r>
              <a:rPr lang="es-CO" sz="700" noProof="1" smtClean="0">
                <a:solidFill>
                  <a:srgbClr val="569CD6"/>
                </a:solidFill>
                <a:latin typeface="Consolas"/>
              </a:rPr>
              <a:t>let</a:t>
            </a:r>
            <a:r>
              <a:rPr lang="es-CO" sz="700" noProof="1" smtClean="0">
                <a:solidFill>
                  <a:srgbClr val="D4D4D4"/>
                </a:solidFill>
                <a:latin typeface="Consolas"/>
              </a:rPr>
              <a:t> </a:t>
            </a:r>
            <a:r>
              <a:rPr lang="es-CO" sz="700" noProof="1" smtClean="0">
                <a:solidFill>
                  <a:srgbClr val="9CDCFE"/>
                </a:solidFill>
                <a:latin typeface="Consolas"/>
              </a:rPr>
              <a:t>errors</a:t>
            </a:r>
            <a:r>
              <a:rPr lang="es-CO" sz="700" noProof="1" smtClean="0">
                <a:solidFill>
                  <a:srgbClr val="D4D4D4"/>
                </a:solidFill>
                <a:latin typeface="Consolas"/>
              </a:rPr>
              <a:t> = [];</a:t>
            </a:r>
          </a:p>
          <a:p>
            <a:pPr algn="l"/>
            <a:r>
              <a:rPr lang="es-CO" sz="700" noProof="1" smtClean="0">
                <a:solidFill>
                  <a:srgbClr val="C586C0"/>
                </a:solidFill>
                <a:latin typeface="Consolas"/>
              </a:rPr>
              <a:t>if</a:t>
            </a:r>
            <a:r>
              <a:rPr lang="es-CO" sz="700" noProof="1" smtClean="0">
                <a:solidFill>
                  <a:srgbClr val="D4D4D4"/>
                </a:solidFill>
                <a:latin typeface="Consolas"/>
              </a:rPr>
              <a:t>(!</a:t>
            </a:r>
            <a:r>
              <a:rPr lang="es-CO" sz="700" noProof="1" smtClean="0">
                <a:solidFill>
                  <a:srgbClr val="9CDCFE"/>
                </a:solidFill>
                <a:latin typeface="Consolas"/>
              </a:rPr>
              <a:t>messageBody</a:t>
            </a:r>
            <a:r>
              <a:rPr lang="es-CO" sz="700" noProof="1" smtClean="0">
                <a:solidFill>
                  <a:srgbClr val="D4D4D4"/>
                </a:solidFill>
                <a:latin typeface="Consolas"/>
              </a:rPr>
              <a:t>){ </a:t>
            </a:r>
          </a:p>
          <a:p>
            <a:pPr algn="l"/>
            <a:r>
              <a:rPr lang="es-CO" sz="700" noProof="1" smtClean="0">
                <a:solidFill>
                  <a:srgbClr val="D4D4D4"/>
                </a:solidFill>
                <a:latin typeface="Consolas"/>
              </a:rPr>
              <a:t>   </a:t>
            </a:r>
            <a:r>
              <a:rPr lang="es-CO" sz="700" noProof="1" smtClean="0">
                <a:solidFill>
                  <a:srgbClr val="DCDCAA"/>
                </a:solidFill>
                <a:latin typeface="Consolas"/>
              </a:rPr>
              <a:t>setErrors</a:t>
            </a:r>
            <a:r>
              <a:rPr lang="es-CO" sz="700" noProof="1" smtClean="0">
                <a:solidFill>
                  <a:srgbClr val="D4D4D4"/>
                </a:solidFill>
                <a:latin typeface="Consolas"/>
              </a:rPr>
              <a:t>(</a:t>
            </a:r>
            <a:r>
              <a:rPr lang="es-CO" sz="700" noProof="1" smtClean="0">
                <a:solidFill>
                  <a:srgbClr val="9CDCFE"/>
                </a:solidFill>
                <a:latin typeface="Consolas"/>
              </a:rPr>
              <a:t>statusCode</a:t>
            </a:r>
            <a:r>
              <a:rPr lang="es-CO" sz="700" noProof="1" smtClean="0">
                <a:solidFill>
                  <a:srgbClr val="D4D4D4"/>
                </a:solidFill>
                <a:latin typeface="Consolas"/>
              </a:rPr>
              <a:t>,</a:t>
            </a:r>
          </a:p>
          <a:p>
            <a:pPr algn="l"/>
            <a:r>
              <a:rPr lang="es-CO" sz="700" noProof="1" smtClean="0">
                <a:solidFill>
                  <a:srgbClr val="D4D4D4"/>
                </a:solidFill>
                <a:latin typeface="Consolas"/>
              </a:rPr>
              <a:t>        </a:t>
            </a:r>
            <a:r>
              <a:rPr lang="es-CO" sz="700" noProof="1" smtClean="0">
                <a:solidFill>
                  <a:srgbClr val="9CDCFE"/>
                </a:solidFill>
                <a:latin typeface="Consolas"/>
              </a:rPr>
              <a:t>defaultErrorMsg</a:t>
            </a:r>
            <a:r>
              <a:rPr lang="es-CO" sz="700" noProof="1" smtClean="0">
                <a:solidFill>
                  <a:srgbClr val="D4D4D4"/>
                </a:solidFill>
                <a:latin typeface="Consolas"/>
              </a:rPr>
              <a:t>,</a:t>
            </a:r>
          </a:p>
          <a:p>
            <a:pPr algn="l"/>
            <a:r>
              <a:rPr lang="es-CO" sz="700" noProof="1" smtClean="0">
                <a:solidFill>
                  <a:srgbClr val="D4D4D4"/>
                </a:solidFill>
                <a:latin typeface="Consolas"/>
              </a:rPr>
              <a:t>        [</a:t>
            </a:r>
            <a:r>
              <a:rPr lang="es-CO" sz="700" noProof="1" smtClean="0">
                <a:solidFill>
                  <a:srgbClr val="CE9178"/>
                </a:solidFill>
                <a:latin typeface="Consolas"/>
              </a:rPr>
              <a:t>'El servicio interno no entregó resultado esperado'</a:t>
            </a:r>
            <a:r>
              <a:rPr lang="es-CO" sz="700" noProof="1" smtClean="0">
                <a:solidFill>
                  <a:srgbClr val="D4D4D4"/>
                </a:solidFill>
                <a:latin typeface="Consolas"/>
              </a:rPr>
              <a:t>]);</a:t>
            </a:r>
          </a:p>
          <a:p>
            <a:pPr algn="l"/>
            <a:r>
              <a:rPr lang="es-CO" sz="700" noProof="1" smtClean="0">
                <a:solidFill>
                  <a:srgbClr val="D4D4D4"/>
                </a:solidFill>
                <a:latin typeface="Consolas"/>
              </a:rPr>
              <a:t>}</a:t>
            </a:r>
          </a:p>
          <a:p>
            <a:pPr algn="l"/>
            <a:r>
              <a:rPr lang="es-CO" sz="700" noProof="1" smtClean="0">
                <a:solidFill>
                  <a:srgbClr val="C586C0"/>
                </a:solidFill>
                <a:latin typeface="Consolas"/>
              </a:rPr>
              <a:t>if</a:t>
            </a:r>
            <a:r>
              <a:rPr lang="es-CO" sz="700" noProof="1" smtClean="0">
                <a:solidFill>
                  <a:srgbClr val="D4D4D4"/>
                </a:solidFill>
                <a:latin typeface="Consolas"/>
              </a:rPr>
              <a:t>(</a:t>
            </a:r>
            <a:r>
              <a:rPr lang="es-CO" sz="700" noProof="1" smtClean="0">
                <a:solidFill>
                  <a:srgbClr val="9CDCFE"/>
                </a:solidFill>
                <a:latin typeface="Consolas"/>
              </a:rPr>
              <a:t>statusCode</a:t>
            </a:r>
            <a:r>
              <a:rPr lang="es-CO" sz="700" noProof="1" smtClean="0">
                <a:solidFill>
                  <a:srgbClr val="D4D4D4"/>
                </a:solidFill>
                <a:latin typeface="Consolas"/>
              </a:rPr>
              <a:t>!=</a:t>
            </a:r>
            <a:r>
              <a:rPr lang="es-CO" sz="700" noProof="1" smtClean="0">
                <a:solidFill>
                  <a:srgbClr val="B5CEA8"/>
                </a:solidFill>
                <a:latin typeface="Consolas"/>
              </a:rPr>
              <a:t>200</a:t>
            </a:r>
            <a:r>
              <a:rPr lang="es-CO" sz="700" noProof="1" smtClean="0">
                <a:solidFill>
                  <a:srgbClr val="D4D4D4"/>
                </a:solidFill>
                <a:latin typeface="Consolas"/>
              </a:rPr>
              <a:t>){ </a:t>
            </a:r>
          </a:p>
          <a:p>
            <a:pPr algn="l"/>
            <a:r>
              <a:rPr lang="es-CO" sz="700" noProof="1" smtClean="0">
                <a:solidFill>
                  <a:srgbClr val="D4D4D4"/>
                </a:solidFill>
                <a:latin typeface="Consolas"/>
              </a:rPr>
              <a:t>   </a:t>
            </a:r>
            <a:r>
              <a:rPr lang="es-CO" sz="700" noProof="1" smtClean="0">
                <a:solidFill>
                  <a:srgbClr val="DCDCAA"/>
                </a:solidFill>
                <a:latin typeface="Consolas"/>
              </a:rPr>
              <a:t>setErrors</a:t>
            </a:r>
            <a:r>
              <a:rPr lang="es-CO" sz="700" noProof="1" smtClean="0">
                <a:solidFill>
                  <a:srgbClr val="D4D4D4"/>
                </a:solidFill>
                <a:latin typeface="Consolas"/>
              </a:rPr>
              <a:t>(</a:t>
            </a:r>
            <a:r>
              <a:rPr lang="es-CO" sz="700" noProof="1" smtClean="0">
                <a:solidFill>
                  <a:srgbClr val="9CDCFE"/>
                </a:solidFill>
                <a:latin typeface="Consolas"/>
              </a:rPr>
              <a:t>statusCode</a:t>
            </a:r>
            <a:r>
              <a:rPr lang="es-CO" sz="700" noProof="1" smtClean="0">
                <a:solidFill>
                  <a:srgbClr val="D4D4D4"/>
                </a:solidFill>
                <a:latin typeface="Consolas"/>
              </a:rPr>
              <a:t>,</a:t>
            </a:r>
          </a:p>
          <a:p>
            <a:pPr algn="l"/>
            <a:r>
              <a:rPr lang="es-CO" sz="700" noProof="1" smtClean="0">
                <a:solidFill>
                  <a:srgbClr val="D4D4D4"/>
                </a:solidFill>
                <a:latin typeface="Consolas"/>
              </a:rPr>
              <a:t>            </a:t>
            </a:r>
            <a:r>
              <a:rPr lang="es-CO" sz="700" noProof="1" smtClean="0">
                <a:solidFill>
                  <a:srgbClr val="9CDCFE"/>
                </a:solidFill>
                <a:latin typeface="Consolas"/>
              </a:rPr>
              <a:t>defaultErrorMsg</a:t>
            </a:r>
            <a:r>
              <a:rPr lang="es-CO" sz="700" noProof="1" smtClean="0">
                <a:solidFill>
                  <a:srgbClr val="D4D4D4"/>
                </a:solidFill>
                <a:latin typeface="Consolas"/>
              </a:rPr>
              <a:t>,</a:t>
            </a:r>
          </a:p>
          <a:p>
            <a:pPr algn="l"/>
            <a:r>
              <a:rPr lang="es-CO" sz="700" noProof="1" smtClean="0">
                <a:solidFill>
                  <a:srgbClr val="D4D4D4"/>
                </a:solidFill>
                <a:latin typeface="Consolas"/>
              </a:rPr>
              <a:t>            [ </a:t>
            </a:r>
            <a:r>
              <a:rPr lang="es-CO" sz="700" noProof="1" smtClean="0">
                <a:solidFill>
                  <a:srgbClr val="9CDCFE"/>
                </a:solidFill>
                <a:latin typeface="Consolas"/>
              </a:rPr>
              <a:t>defaultErrorMsg</a:t>
            </a:r>
            <a:r>
              <a:rPr lang="es-CO" sz="700" noProof="1" smtClean="0">
                <a:solidFill>
                  <a:srgbClr val="D4D4D4"/>
                </a:solidFill>
                <a:latin typeface="Consolas"/>
              </a:rPr>
              <a:t> ],</a:t>
            </a:r>
            <a:r>
              <a:rPr lang="es-CO" sz="700" noProof="1" smtClean="0">
                <a:solidFill>
                  <a:srgbClr val="569CD6"/>
                </a:solidFill>
                <a:latin typeface="Consolas"/>
              </a:rPr>
              <a:t>true</a:t>
            </a:r>
            <a:r>
              <a:rPr lang="es-CO" sz="700" noProof="1" smtClean="0">
                <a:solidFill>
                  <a:srgbClr val="D4D4D4"/>
                </a:solidFill>
                <a:latin typeface="Consolas"/>
              </a:rPr>
              <a:t>); </a:t>
            </a:r>
          </a:p>
          <a:p>
            <a:pPr algn="l"/>
            <a:r>
              <a:rPr lang="es-CO" sz="700" noProof="1" smtClean="0">
                <a:solidFill>
                  <a:srgbClr val="D4D4D4"/>
                </a:solidFill>
                <a:latin typeface="Consolas"/>
              </a:rPr>
              <a:t>}</a:t>
            </a:r>
          </a:p>
          <a:p>
            <a:pPr algn="l"/>
            <a:r>
              <a:rPr lang="es-CO" sz="700" noProof="1" smtClean="0">
                <a:solidFill>
                  <a:srgbClr val="C586C0"/>
                </a:solidFill>
                <a:latin typeface="Consolas"/>
              </a:rPr>
              <a:t>if</a:t>
            </a:r>
            <a:r>
              <a:rPr lang="es-CO" sz="700" noProof="1" smtClean="0">
                <a:solidFill>
                  <a:srgbClr val="D4D4D4"/>
                </a:solidFill>
                <a:latin typeface="Consolas"/>
              </a:rPr>
              <a:t>(</a:t>
            </a:r>
            <a:r>
              <a:rPr lang="es-CO" sz="700" noProof="1" smtClean="0">
                <a:solidFill>
                  <a:srgbClr val="9CDCFE"/>
                </a:solidFill>
                <a:latin typeface="Consolas"/>
              </a:rPr>
              <a:t>errors</a:t>
            </a:r>
            <a:r>
              <a:rPr lang="es-CO" sz="700" noProof="1" smtClean="0">
                <a:solidFill>
                  <a:srgbClr val="D4D4D4"/>
                </a:solidFill>
                <a:latin typeface="Consolas"/>
              </a:rPr>
              <a:t>.</a:t>
            </a:r>
            <a:r>
              <a:rPr lang="es-CO" sz="700" noProof="1" smtClean="0">
                <a:solidFill>
                  <a:srgbClr val="9CDCFE"/>
                </a:solidFill>
                <a:latin typeface="Consolas"/>
              </a:rPr>
              <a:t>length</a:t>
            </a:r>
            <a:r>
              <a:rPr lang="es-CO" sz="700" noProof="1" smtClean="0">
                <a:solidFill>
                  <a:srgbClr val="D4D4D4"/>
                </a:solidFill>
                <a:latin typeface="Consolas"/>
              </a:rPr>
              <a:t> &gt; </a:t>
            </a:r>
            <a:r>
              <a:rPr lang="es-CO" sz="700" noProof="1" smtClean="0">
                <a:solidFill>
                  <a:srgbClr val="B5CEA8"/>
                </a:solidFill>
                <a:latin typeface="Consolas"/>
              </a:rPr>
              <a:t>0</a:t>
            </a:r>
            <a:r>
              <a:rPr lang="es-CO" sz="700" noProof="1" smtClean="0">
                <a:solidFill>
                  <a:srgbClr val="D4D4D4"/>
                </a:solidFill>
                <a:latin typeface="Consolas"/>
              </a:rPr>
              <a:t> ){</a:t>
            </a:r>
          </a:p>
          <a:p>
            <a:pPr algn="l"/>
            <a:r>
              <a:rPr lang="es-CO" sz="700" noProof="1" smtClean="0">
                <a:solidFill>
                  <a:srgbClr val="D4D4D4"/>
                </a:solidFill>
                <a:latin typeface="Consolas"/>
              </a:rPr>
              <a:t>    </a:t>
            </a:r>
            <a:r>
              <a:rPr lang="es-CO" sz="700" noProof="1" smtClean="0">
                <a:solidFill>
                  <a:srgbClr val="DCDCAA"/>
                </a:solidFill>
                <a:latin typeface="Consolas"/>
              </a:rPr>
              <a:t>throwError</a:t>
            </a:r>
            <a:r>
              <a:rPr lang="es-CO" sz="700" noProof="1" smtClean="0">
                <a:solidFill>
                  <a:srgbClr val="D4D4D4"/>
                </a:solidFill>
                <a:latin typeface="Consolas"/>
              </a:rPr>
              <a:t>()</a:t>
            </a:r>
          </a:p>
          <a:p>
            <a:pPr algn="l"/>
            <a:r>
              <a:rPr lang="es-CO" sz="700" noProof="1" smtClean="0">
                <a:solidFill>
                  <a:srgbClr val="D4D4D4"/>
                </a:solidFill>
                <a:latin typeface="Consolas"/>
              </a:rPr>
              <a:t>}</a:t>
            </a:r>
          </a:p>
          <a:p>
            <a:pPr algn="l"/>
            <a:r>
              <a:rPr lang="es-CO" sz="700" noProof="1" smtClean="0">
                <a:solidFill>
                  <a:srgbClr val="569CD6"/>
                </a:solidFill>
                <a:latin typeface="Consolas"/>
              </a:rPr>
              <a:t>function</a:t>
            </a:r>
            <a:r>
              <a:rPr lang="es-CO" sz="700" noProof="1" smtClean="0">
                <a:solidFill>
                  <a:srgbClr val="D4D4D4"/>
                </a:solidFill>
                <a:latin typeface="Consolas"/>
              </a:rPr>
              <a:t> </a:t>
            </a:r>
            <a:r>
              <a:rPr lang="es-CO" sz="700" noProof="1" smtClean="0">
                <a:solidFill>
                  <a:srgbClr val="DCDCAA"/>
                </a:solidFill>
                <a:latin typeface="Consolas"/>
              </a:rPr>
              <a:t>throwError</a:t>
            </a:r>
            <a:r>
              <a:rPr lang="es-CO" sz="700" noProof="1" smtClean="0">
                <a:solidFill>
                  <a:srgbClr val="D4D4D4"/>
                </a:solidFill>
                <a:latin typeface="Consolas"/>
              </a:rPr>
              <a:t>(){</a:t>
            </a:r>
          </a:p>
          <a:p>
            <a:pPr algn="l"/>
            <a:r>
              <a:rPr lang="es-CO" sz="700" noProof="1" smtClean="0">
                <a:solidFill>
                  <a:srgbClr val="9CDCFE"/>
                </a:solidFill>
                <a:latin typeface="Consolas"/>
              </a:rPr>
              <a:t>   apim</a:t>
            </a:r>
            <a:r>
              <a:rPr lang="es-CO" sz="700" noProof="1" smtClean="0">
                <a:solidFill>
                  <a:srgbClr val="D4D4D4"/>
                </a:solidFill>
                <a:latin typeface="Consolas"/>
              </a:rPr>
              <a:t>.</a:t>
            </a:r>
            <a:r>
              <a:rPr lang="es-CO" sz="700" noProof="1" smtClean="0">
                <a:solidFill>
                  <a:srgbClr val="DCDCAA"/>
                </a:solidFill>
                <a:latin typeface="Consolas"/>
              </a:rPr>
              <a:t>setvariable</a:t>
            </a:r>
            <a:r>
              <a:rPr lang="es-CO" sz="700" noProof="1" smtClean="0">
                <a:solidFill>
                  <a:srgbClr val="D4D4D4"/>
                </a:solidFill>
                <a:latin typeface="Consolas"/>
              </a:rPr>
              <a:t>(</a:t>
            </a:r>
            <a:r>
              <a:rPr lang="es-CO" sz="700" noProof="1" smtClean="0">
                <a:solidFill>
                  <a:srgbClr val="CE9178"/>
                </a:solidFill>
                <a:latin typeface="Consolas"/>
              </a:rPr>
              <a:t>"ctx.errorData"</a:t>
            </a:r>
            <a:r>
              <a:rPr lang="es-CO" sz="700" noProof="1" smtClean="0">
                <a:solidFill>
                  <a:srgbClr val="D4D4D4"/>
                </a:solidFill>
                <a:latin typeface="Consolas"/>
              </a:rPr>
              <a:t>, </a:t>
            </a:r>
            <a:r>
              <a:rPr lang="es-CO" sz="700" noProof="1" smtClean="0">
                <a:solidFill>
                  <a:srgbClr val="9CDCFE"/>
                </a:solidFill>
                <a:latin typeface="Consolas"/>
              </a:rPr>
              <a:t>errors</a:t>
            </a:r>
            <a:r>
              <a:rPr lang="es-CO" sz="700" noProof="1" smtClean="0">
                <a:solidFill>
                  <a:srgbClr val="D4D4D4"/>
                </a:solidFill>
                <a:latin typeface="Consolas"/>
              </a:rPr>
              <a:t>);</a:t>
            </a:r>
          </a:p>
          <a:p>
            <a:pPr algn="l"/>
            <a:r>
              <a:rPr lang="es-CO" sz="700" noProof="1" smtClean="0">
                <a:solidFill>
                  <a:srgbClr val="D4D4D4"/>
                </a:solidFill>
                <a:latin typeface="Consolas"/>
              </a:rPr>
              <a:t>   </a:t>
            </a:r>
            <a:r>
              <a:rPr lang="es-CO" sz="700" noProof="1" smtClean="0">
                <a:solidFill>
                  <a:srgbClr val="569CD6"/>
                </a:solidFill>
                <a:latin typeface="Consolas"/>
              </a:rPr>
              <a:t>const</a:t>
            </a:r>
            <a:r>
              <a:rPr lang="es-CO" sz="700" noProof="1" smtClean="0">
                <a:solidFill>
                  <a:srgbClr val="D4D4D4"/>
                </a:solidFill>
                <a:latin typeface="Consolas"/>
              </a:rPr>
              <a:t> </a:t>
            </a:r>
            <a:r>
              <a:rPr lang="es-CO" sz="700" noProof="1" smtClean="0">
                <a:solidFill>
                  <a:srgbClr val="9CDCFE"/>
                </a:solidFill>
                <a:latin typeface="Consolas"/>
              </a:rPr>
              <a:t>minStatus</a:t>
            </a:r>
            <a:r>
              <a:rPr lang="es-CO" sz="700" noProof="1" smtClean="0">
                <a:solidFill>
                  <a:srgbClr val="D4D4D4"/>
                </a:solidFill>
                <a:latin typeface="Consolas"/>
              </a:rPr>
              <a:t> =</a:t>
            </a:r>
            <a:r>
              <a:rPr lang="es-CO" sz="700" noProof="1" smtClean="0">
                <a:solidFill>
                  <a:srgbClr val="9CDCFE"/>
                </a:solidFill>
                <a:latin typeface="Consolas"/>
              </a:rPr>
              <a:t> errors</a:t>
            </a:r>
            <a:r>
              <a:rPr lang="es-CO" sz="700" noProof="1" smtClean="0">
                <a:solidFill>
                  <a:srgbClr val="D4D4D4"/>
                </a:solidFill>
                <a:latin typeface="Consolas"/>
              </a:rPr>
              <a:t>.</a:t>
            </a:r>
            <a:r>
              <a:rPr lang="es-CO" sz="700" noProof="1" smtClean="0">
                <a:solidFill>
                  <a:srgbClr val="DCDCAA"/>
                </a:solidFill>
                <a:latin typeface="Consolas"/>
              </a:rPr>
              <a:t>reduce</a:t>
            </a:r>
            <a:r>
              <a:rPr lang="es-CO" sz="700" noProof="1" smtClean="0">
                <a:solidFill>
                  <a:srgbClr val="D4D4D4"/>
                </a:solidFill>
                <a:latin typeface="Consolas"/>
              </a:rPr>
              <a:t>((</a:t>
            </a:r>
            <a:r>
              <a:rPr lang="es-CO" sz="700" noProof="1" smtClean="0">
                <a:solidFill>
                  <a:srgbClr val="9CDCFE"/>
                </a:solidFill>
                <a:latin typeface="Consolas"/>
              </a:rPr>
              <a:t>min</a:t>
            </a:r>
            <a:r>
              <a:rPr lang="es-CO" sz="700" noProof="1" smtClean="0">
                <a:solidFill>
                  <a:srgbClr val="D4D4D4"/>
                </a:solidFill>
                <a:latin typeface="Consolas"/>
              </a:rPr>
              <a:t>, </a:t>
            </a:r>
            <a:r>
              <a:rPr lang="es-CO" sz="700" noProof="1" smtClean="0">
                <a:solidFill>
                  <a:srgbClr val="9CDCFE"/>
                </a:solidFill>
                <a:latin typeface="Consolas"/>
              </a:rPr>
              <a:t>err</a:t>
            </a:r>
            <a:r>
              <a:rPr lang="es-CO" sz="700" noProof="1" smtClean="0">
                <a:solidFill>
                  <a:srgbClr val="D4D4D4"/>
                </a:solidFill>
                <a:latin typeface="Consolas"/>
              </a:rPr>
              <a:t>) </a:t>
            </a:r>
            <a:r>
              <a:rPr lang="es-CO" sz="700" noProof="1" smtClean="0">
                <a:solidFill>
                  <a:srgbClr val="569CD6"/>
                </a:solidFill>
                <a:latin typeface="Consolas"/>
              </a:rPr>
              <a:t>=&gt;</a:t>
            </a:r>
            <a:r>
              <a:rPr lang="es-CO" sz="700" noProof="1" smtClean="0">
                <a:solidFill>
                  <a:srgbClr val="9CDCFE"/>
                </a:solidFill>
                <a:latin typeface="Consolas"/>
              </a:rPr>
              <a:t> err</a:t>
            </a:r>
            <a:r>
              <a:rPr lang="es-CO" sz="700" noProof="1" smtClean="0">
                <a:solidFill>
                  <a:srgbClr val="D4D4D4"/>
                </a:solidFill>
                <a:latin typeface="Consolas"/>
              </a:rPr>
              <a:t>.</a:t>
            </a:r>
            <a:r>
              <a:rPr lang="es-CO" sz="700" noProof="1" smtClean="0">
                <a:solidFill>
                  <a:srgbClr val="9CDCFE"/>
                </a:solidFill>
                <a:latin typeface="Consolas"/>
              </a:rPr>
              <a:t>code</a:t>
            </a:r>
            <a:r>
              <a:rPr lang="es-CO" sz="700" noProof="1" smtClean="0">
                <a:solidFill>
                  <a:srgbClr val="D4D4D4"/>
                </a:solidFill>
                <a:latin typeface="Consolas"/>
              </a:rPr>
              <a:t> &lt; </a:t>
            </a:r>
            <a:r>
              <a:rPr lang="es-CO" sz="700" noProof="1" smtClean="0">
                <a:solidFill>
                  <a:srgbClr val="9CDCFE"/>
                </a:solidFill>
                <a:latin typeface="Consolas"/>
              </a:rPr>
              <a:t>min</a:t>
            </a:r>
            <a:r>
              <a:rPr lang="es-CO" sz="700" noProof="1" smtClean="0">
                <a:solidFill>
                  <a:srgbClr val="D4D4D4"/>
                </a:solidFill>
                <a:latin typeface="Consolas"/>
              </a:rPr>
              <a:t> ?</a:t>
            </a:r>
            <a:r>
              <a:rPr lang="es-CO" sz="700" noProof="1" smtClean="0">
                <a:solidFill>
                  <a:srgbClr val="9CDCFE"/>
                </a:solidFill>
                <a:latin typeface="Consolas"/>
              </a:rPr>
              <a:t> err</a:t>
            </a:r>
            <a:r>
              <a:rPr lang="es-CO" sz="700" noProof="1" smtClean="0">
                <a:solidFill>
                  <a:srgbClr val="D4D4D4"/>
                </a:solidFill>
                <a:latin typeface="Consolas"/>
              </a:rPr>
              <a:t>.</a:t>
            </a:r>
            <a:r>
              <a:rPr lang="es-CO" sz="700" noProof="1" smtClean="0">
                <a:solidFill>
                  <a:srgbClr val="9CDCFE"/>
                </a:solidFill>
                <a:latin typeface="Consolas"/>
              </a:rPr>
              <a:t>code</a:t>
            </a:r>
            <a:r>
              <a:rPr lang="es-CO" sz="700" noProof="1" smtClean="0">
                <a:solidFill>
                  <a:srgbClr val="D4D4D4"/>
                </a:solidFill>
                <a:latin typeface="Consolas"/>
              </a:rPr>
              <a:t> : </a:t>
            </a:r>
            <a:r>
              <a:rPr lang="es-CO" sz="700" noProof="1" smtClean="0">
                <a:solidFill>
                  <a:srgbClr val="9CDCFE"/>
                </a:solidFill>
                <a:latin typeface="Consolas"/>
              </a:rPr>
              <a:t>min</a:t>
            </a:r>
            <a:r>
              <a:rPr lang="es-CO" sz="700" noProof="1" smtClean="0">
                <a:solidFill>
                  <a:srgbClr val="D4D4D4"/>
                </a:solidFill>
                <a:latin typeface="Consolas"/>
              </a:rPr>
              <a:t>,</a:t>
            </a:r>
            <a:r>
              <a:rPr lang="es-CO" sz="700" noProof="1" smtClean="0">
                <a:solidFill>
                  <a:srgbClr val="9CDCFE"/>
                </a:solidFill>
                <a:latin typeface="Consolas"/>
              </a:rPr>
              <a:t> errors</a:t>
            </a:r>
            <a:r>
              <a:rPr lang="es-CO" sz="700" noProof="1" smtClean="0">
                <a:solidFill>
                  <a:srgbClr val="D4D4D4"/>
                </a:solidFill>
                <a:latin typeface="Consolas"/>
              </a:rPr>
              <a:t>[</a:t>
            </a:r>
            <a:r>
              <a:rPr lang="es-CO" sz="700" noProof="1" smtClean="0">
                <a:solidFill>
                  <a:srgbClr val="B5CEA8"/>
                </a:solidFill>
                <a:latin typeface="Consolas"/>
              </a:rPr>
              <a:t>0</a:t>
            </a:r>
            <a:r>
              <a:rPr lang="es-CO" sz="700" noProof="1" smtClean="0">
                <a:solidFill>
                  <a:srgbClr val="D4D4D4"/>
                </a:solidFill>
                <a:latin typeface="Consolas"/>
              </a:rPr>
              <a:t>].</a:t>
            </a:r>
            <a:r>
              <a:rPr lang="es-CO" sz="700" noProof="1" smtClean="0">
                <a:solidFill>
                  <a:srgbClr val="9CDCFE"/>
                </a:solidFill>
                <a:latin typeface="Consolas"/>
              </a:rPr>
              <a:t>code</a:t>
            </a:r>
            <a:r>
              <a:rPr lang="es-CO" sz="700" noProof="1" smtClean="0">
                <a:solidFill>
                  <a:srgbClr val="D4D4D4"/>
                </a:solidFill>
                <a:latin typeface="Consolas"/>
              </a:rPr>
              <a:t>);</a:t>
            </a:r>
          </a:p>
          <a:p>
            <a:pPr algn="l"/>
            <a:r>
              <a:rPr lang="es-CO" sz="700" noProof="1" smtClean="0">
                <a:solidFill>
                  <a:srgbClr val="9CDCFE"/>
                </a:solidFill>
                <a:latin typeface="Consolas"/>
              </a:rPr>
              <a:t>   apim</a:t>
            </a:r>
            <a:r>
              <a:rPr lang="es-CO" sz="700" noProof="1" smtClean="0">
                <a:solidFill>
                  <a:srgbClr val="D4D4D4"/>
                </a:solidFill>
                <a:latin typeface="Consolas"/>
              </a:rPr>
              <a:t>.</a:t>
            </a:r>
            <a:r>
              <a:rPr lang="es-CO" sz="700" noProof="1" smtClean="0">
                <a:solidFill>
                  <a:srgbClr val="DCDCAA"/>
                </a:solidFill>
                <a:latin typeface="Consolas"/>
              </a:rPr>
              <a:t>error</a:t>
            </a:r>
            <a:r>
              <a:rPr lang="es-CO" sz="700" noProof="1" smtClean="0">
                <a:solidFill>
                  <a:srgbClr val="D4D4D4"/>
                </a:solidFill>
                <a:latin typeface="Consolas"/>
              </a:rPr>
              <a:t>(</a:t>
            </a:r>
            <a:r>
              <a:rPr lang="es-CO" sz="700" noProof="1" smtClean="0">
                <a:solidFill>
                  <a:srgbClr val="CE9178"/>
                </a:solidFill>
                <a:latin typeface="Consolas"/>
              </a:rPr>
              <a:t>"ResponseException"</a:t>
            </a:r>
            <a:r>
              <a:rPr lang="es-CO" sz="700" noProof="1" smtClean="0">
                <a:solidFill>
                  <a:srgbClr val="D4D4D4"/>
                </a:solidFill>
                <a:latin typeface="Consolas"/>
              </a:rPr>
              <a:t>,</a:t>
            </a:r>
            <a:r>
              <a:rPr lang="es-CO" sz="700" noProof="1" smtClean="0">
                <a:solidFill>
                  <a:srgbClr val="9CDCFE"/>
                </a:solidFill>
                <a:latin typeface="Consolas"/>
              </a:rPr>
              <a:t>minStatus</a:t>
            </a:r>
            <a:r>
              <a:rPr lang="es-CO" sz="700" noProof="1" smtClean="0">
                <a:solidFill>
                  <a:srgbClr val="D4D4D4"/>
                </a:solidFill>
                <a:latin typeface="Consolas"/>
              </a:rPr>
              <a:t>,</a:t>
            </a:r>
            <a:r>
              <a:rPr lang="es-CO" sz="700" noProof="1" smtClean="0">
                <a:solidFill>
                  <a:srgbClr val="9CDCFE"/>
                </a:solidFill>
                <a:latin typeface="Consolas"/>
              </a:rPr>
              <a:t>defaultErrorMsg</a:t>
            </a:r>
            <a:r>
              <a:rPr lang="es-CO" sz="700" noProof="1" smtClean="0">
                <a:solidFill>
                  <a:srgbClr val="D4D4D4"/>
                </a:solidFill>
                <a:latin typeface="Consolas"/>
              </a:rPr>
              <a:t>,</a:t>
            </a:r>
            <a:r>
              <a:rPr lang="es-CO" sz="700" noProof="1" smtClean="0">
                <a:solidFill>
                  <a:srgbClr val="9CDCFE"/>
                </a:solidFill>
                <a:latin typeface="Consolas"/>
              </a:rPr>
              <a:t>defaultErrorMsg</a:t>
            </a:r>
            <a:r>
              <a:rPr lang="es-CO" sz="700" noProof="1" smtClean="0">
                <a:solidFill>
                  <a:srgbClr val="D4D4D4"/>
                </a:solidFill>
                <a:latin typeface="Consolas"/>
              </a:rPr>
              <a:t>);</a:t>
            </a:r>
          </a:p>
          <a:p>
            <a:pPr algn="l"/>
            <a:r>
              <a:rPr lang="es-CO" sz="700" noProof="1" smtClean="0">
                <a:solidFill>
                  <a:srgbClr val="D4D4D4"/>
                </a:solidFill>
                <a:latin typeface="Consolas"/>
              </a:rPr>
              <a:t>}</a:t>
            </a:r>
          </a:p>
          <a:p>
            <a:pPr algn="l"/>
            <a:r>
              <a:rPr lang="es-CO" sz="700" noProof="1" smtClean="0">
                <a:solidFill>
                  <a:srgbClr val="6A9955"/>
                </a:solidFill>
                <a:latin typeface="Consolas"/>
              </a:rPr>
              <a:t>/** registra objeto Error ***/</a:t>
            </a:r>
            <a:endParaRPr lang="es-CO" sz="700" noProof="1" smtClean="0">
              <a:solidFill>
                <a:srgbClr val="D4D4D4"/>
              </a:solidFill>
              <a:latin typeface="Consolas"/>
            </a:endParaRPr>
          </a:p>
          <a:p>
            <a:pPr algn="l"/>
            <a:r>
              <a:rPr lang="es-CO" sz="700" noProof="1" smtClean="0">
                <a:solidFill>
                  <a:srgbClr val="569CD6"/>
                </a:solidFill>
                <a:latin typeface="Consolas"/>
              </a:rPr>
              <a:t>function</a:t>
            </a:r>
            <a:r>
              <a:rPr lang="es-CO" sz="700" noProof="1" smtClean="0">
                <a:solidFill>
                  <a:srgbClr val="D4D4D4"/>
                </a:solidFill>
                <a:latin typeface="Consolas"/>
              </a:rPr>
              <a:t> </a:t>
            </a:r>
            <a:r>
              <a:rPr lang="es-CO" sz="700" noProof="1" smtClean="0">
                <a:solidFill>
                  <a:srgbClr val="DCDCAA"/>
                </a:solidFill>
                <a:latin typeface="Consolas"/>
              </a:rPr>
              <a:t>setErrors</a:t>
            </a:r>
            <a:r>
              <a:rPr lang="es-CO" sz="700" noProof="1" smtClean="0">
                <a:solidFill>
                  <a:srgbClr val="D4D4D4"/>
                </a:solidFill>
                <a:latin typeface="Consolas"/>
              </a:rPr>
              <a:t>(</a:t>
            </a:r>
            <a:r>
              <a:rPr lang="es-CO" sz="700" noProof="1" smtClean="0">
                <a:solidFill>
                  <a:srgbClr val="9CDCFE"/>
                </a:solidFill>
                <a:latin typeface="Consolas"/>
              </a:rPr>
              <a:t>code</a:t>
            </a:r>
            <a:r>
              <a:rPr lang="es-CO" sz="700" noProof="1" smtClean="0">
                <a:solidFill>
                  <a:srgbClr val="D4D4D4"/>
                </a:solidFill>
                <a:latin typeface="Consolas"/>
              </a:rPr>
              <a:t>, </a:t>
            </a:r>
            <a:r>
              <a:rPr lang="es-CO" sz="700" noProof="1" smtClean="0">
                <a:solidFill>
                  <a:srgbClr val="9CDCFE"/>
                </a:solidFill>
                <a:latin typeface="Consolas"/>
              </a:rPr>
              <a:t>title</a:t>
            </a:r>
            <a:r>
              <a:rPr lang="es-CO" sz="700" noProof="1" smtClean="0">
                <a:solidFill>
                  <a:srgbClr val="D4D4D4"/>
                </a:solidFill>
                <a:latin typeface="Consolas"/>
              </a:rPr>
              <a:t>, </a:t>
            </a:r>
            <a:r>
              <a:rPr lang="es-CO" sz="700" noProof="1" smtClean="0">
                <a:solidFill>
                  <a:srgbClr val="9CDCFE"/>
                </a:solidFill>
                <a:latin typeface="Consolas"/>
              </a:rPr>
              <a:t>details</a:t>
            </a:r>
            <a:r>
              <a:rPr lang="es-CO" sz="700" noProof="1" smtClean="0">
                <a:solidFill>
                  <a:srgbClr val="D4D4D4"/>
                </a:solidFill>
                <a:latin typeface="Consolas"/>
              </a:rPr>
              <a:t>, </a:t>
            </a:r>
            <a:r>
              <a:rPr lang="es-CO" sz="700" noProof="1" smtClean="0">
                <a:solidFill>
                  <a:srgbClr val="9CDCFE"/>
                </a:solidFill>
                <a:latin typeface="Consolas"/>
              </a:rPr>
              <a:t>isImmediate</a:t>
            </a:r>
            <a:r>
              <a:rPr lang="es-CO" sz="700" noProof="1" smtClean="0">
                <a:solidFill>
                  <a:srgbClr val="D4D4D4"/>
                </a:solidFill>
                <a:latin typeface="Consolas"/>
              </a:rPr>
              <a:t>){</a:t>
            </a:r>
          </a:p>
          <a:p>
            <a:pPr algn="l"/>
            <a:r>
              <a:rPr lang="es-CO" sz="700" noProof="1" smtClean="0">
                <a:solidFill>
                  <a:srgbClr val="9CDCFE"/>
                </a:solidFill>
                <a:latin typeface="Consolas"/>
              </a:rPr>
              <a:t>    details</a:t>
            </a:r>
            <a:r>
              <a:rPr lang="es-CO" sz="700" noProof="1" smtClean="0">
                <a:solidFill>
                  <a:srgbClr val="D4D4D4"/>
                </a:solidFill>
                <a:latin typeface="Consolas"/>
              </a:rPr>
              <a:t>.</a:t>
            </a:r>
            <a:r>
              <a:rPr lang="es-CO" sz="700" noProof="1" smtClean="0">
                <a:solidFill>
                  <a:srgbClr val="DCDCAA"/>
                </a:solidFill>
                <a:latin typeface="Consolas"/>
              </a:rPr>
              <a:t>map</a:t>
            </a:r>
            <a:r>
              <a:rPr lang="es-CO" sz="700" noProof="1" smtClean="0">
                <a:solidFill>
                  <a:srgbClr val="D4D4D4"/>
                </a:solidFill>
                <a:latin typeface="Consolas"/>
              </a:rPr>
              <a:t>(</a:t>
            </a:r>
            <a:r>
              <a:rPr lang="es-CO" sz="700" noProof="1" smtClean="0">
                <a:solidFill>
                  <a:srgbClr val="9CDCFE"/>
                </a:solidFill>
                <a:latin typeface="Consolas"/>
              </a:rPr>
              <a:t>detail</a:t>
            </a:r>
            <a:r>
              <a:rPr lang="es-CO" sz="700" noProof="1" smtClean="0">
                <a:solidFill>
                  <a:srgbClr val="D4D4D4"/>
                </a:solidFill>
                <a:latin typeface="Consolas"/>
              </a:rPr>
              <a:t> </a:t>
            </a:r>
            <a:r>
              <a:rPr lang="es-CO" sz="700" noProof="1" smtClean="0">
                <a:solidFill>
                  <a:srgbClr val="569CD6"/>
                </a:solidFill>
                <a:latin typeface="Consolas"/>
              </a:rPr>
              <a:t>=&gt;</a:t>
            </a:r>
            <a:r>
              <a:rPr lang="es-CO" sz="700" noProof="1" smtClean="0">
                <a:solidFill>
                  <a:srgbClr val="D4D4D4"/>
                </a:solidFill>
                <a:latin typeface="Consolas"/>
              </a:rPr>
              <a:t> {</a:t>
            </a:r>
          </a:p>
          <a:p>
            <a:pPr algn="l"/>
            <a:r>
              <a:rPr lang="es-CO" sz="700" noProof="1" smtClean="0">
                <a:solidFill>
                  <a:srgbClr val="D4D4D4"/>
                </a:solidFill>
                <a:latin typeface="Consolas"/>
              </a:rPr>
              <a:t>      </a:t>
            </a:r>
            <a:r>
              <a:rPr lang="es-CO" sz="700" noProof="1" smtClean="0">
                <a:solidFill>
                  <a:srgbClr val="569CD6"/>
                </a:solidFill>
                <a:latin typeface="Consolas"/>
              </a:rPr>
              <a:t>const</a:t>
            </a:r>
            <a:r>
              <a:rPr lang="es-CO" sz="700" noProof="1" smtClean="0">
                <a:solidFill>
                  <a:srgbClr val="D4D4D4"/>
                </a:solidFill>
                <a:latin typeface="Consolas"/>
              </a:rPr>
              <a:t> </a:t>
            </a:r>
            <a:r>
              <a:rPr lang="es-CO" sz="700" noProof="1" smtClean="0">
                <a:solidFill>
                  <a:srgbClr val="9CDCFE"/>
                </a:solidFill>
                <a:latin typeface="Consolas"/>
              </a:rPr>
              <a:t>error</a:t>
            </a:r>
            <a:r>
              <a:rPr lang="es-CO" sz="700" noProof="1" smtClean="0">
                <a:solidFill>
                  <a:srgbClr val="D4D4D4"/>
                </a:solidFill>
                <a:latin typeface="Consolas"/>
              </a:rPr>
              <a:t> =  {</a:t>
            </a:r>
          </a:p>
          <a:p>
            <a:pPr algn="l"/>
            <a:r>
              <a:rPr lang="es-CO" sz="700" noProof="1" smtClean="0">
                <a:solidFill>
                  <a:srgbClr val="D4D4D4"/>
                </a:solidFill>
                <a:latin typeface="Consolas"/>
              </a:rPr>
              <a:t>            </a:t>
            </a:r>
            <a:r>
              <a:rPr lang="es-CO" sz="700" noProof="1" smtClean="0">
                <a:solidFill>
                  <a:srgbClr val="CE9178"/>
                </a:solidFill>
                <a:latin typeface="Consolas"/>
              </a:rPr>
              <a:t>"code"</a:t>
            </a:r>
            <a:r>
              <a:rPr lang="es-CO" sz="700" noProof="1" smtClean="0">
                <a:solidFill>
                  <a:srgbClr val="D4D4D4"/>
                </a:solidFill>
                <a:latin typeface="Consolas"/>
              </a:rPr>
              <a:t>: </a:t>
            </a:r>
            <a:r>
              <a:rPr lang="es-CO" sz="700" noProof="1" smtClean="0">
                <a:solidFill>
                  <a:srgbClr val="9CDCFE"/>
                </a:solidFill>
                <a:latin typeface="Consolas"/>
              </a:rPr>
              <a:t>code</a:t>
            </a:r>
            <a:r>
              <a:rPr lang="es-CO" sz="700" noProof="1" smtClean="0">
                <a:solidFill>
                  <a:srgbClr val="D4D4D4"/>
                </a:solidFill>
                <a:latin typeface="Consolas"/>
              </a:rPr>
              <a:t>,</a:t>
            </a:r>
          </a:p>
          <a:p>
            <a:pPr algn="l"/>
            <a:r>
              <a:rPr lang="es-CO" sz="700" noProof="1" smtClean="0">
                <a:solidFill>
                  <a:srgbClr val="D4D4D4"/>
                </a:solidFill>
                <a:latin typeface="Consolas"/>
              </a:rPr>
              <a:t>            </a:t>
            </a:r>
            <a:r>
              <a:rPr lang="es-CO" sz="700" noProof="1" smtClean="0">
                <a:solidFill>
                  <a:srgbClr val="CE9178"/>
                </a:solidFill>
                <a:latin typeface="Consolas"/>
              </a:rPr>
              <a:t>"title"</a:t>
            </a:r>
            <a:r>
              <a:rPr lang="es-CO" sz="700" noProof="1" smtClean="0">
                <a:solidFill>
                  <a:srgbClr val="D4D4D4"/>
                </a:solidFill>
                <a:latin typeface="Consolas"/>
              </a:rPr>
              <a:t>: </a:t>
            </a:r>
            <a:r>
              <a:rPr lang="es-CO" sz="700" noProof="1" smtClean="0">
                <a:solidFill>
                  <a:srgbClr val="9CDCFE"/>
                </a:solidFill>
                <a:latin typeface="Consolas"/>
              </a:rPr>
              <a:t>title</a:t>
            </a:r>
            <a:r>
              <a:rPr lang="es-CO" sz="700" noProof="1" smtClean="0">
                <a:solidFill>
                  <a:srgbClr val="D4D4D4"/>
                </a:solidFill>
                <a:latin typeface="Consolas"/>
              </a:rPr>
              <a:t>,</a:t>
            </a:r>
          </a:p>
          <a:p>
            <a:pPr algn="l"/>
            <a:r>
              <a:rPr lang="es-CO" sz="700" noProof="1" smtClean="0">
                <a:solidFill>
                  <a:srgbClr val="D4D4D4"/>
                </a:solidFill>
                <a:latin typeface="Consolas"/>
              </a:rPr>
              <a:t>            </a:t>
            </a:r>
            <a:r>
              <a:rPr lang="es-CO" sz="700" noProof="1" smtClean="0">
                <a:solidFill>
                  <a:srgbClr val="CE9178"/>
                </a:solidFill>
                <a:latin typeface="Consolas"/>
              </a:rPr>
              <a:t>"detail"</a:t>
            </a:r>
            <a:r>
              <a:rPr lang="es-CO" sz="700" noProof="1" smtClean="0">
                <a:solidFill>
                  <a:srgbClr val="D4D4D4"/>
                </a:solidFill>
                <a:latin typeface="Consolas"/>
              </a:rPr>
              <a:t>: </a:t>
            </a:r>
            <a:r>
              <a:rPr lang="es-CO" sz="700" noProof="1" smtClean="0">
                <a:solidFill>
                  <a:srgbClr val="9CDCFE"/>
                </a:solidFill>
                <a:latin typeface="Consolas"/>
              </a:rPr>
              <a:t>detail</a:t>
            </a:r>
            <a:endParaRPr lang="es-CO" sz="700" noProof="1" smtClean="0">
              <a:solidFill>
                <a:srgbClr val="D4D4D4"/>
              </a:solidFill>
              <a:latin typeface="Consolas"/>
            </a:endParaRPr>
          </a:p>
          <a:p>
            <a:pPr algn="l"/>
            <a:r>
              <a:rPr lang="es-CO" sz="700" noProof="1" smtClean="0">
                <a:solidFill>
                  <a:srgbClr val="D4D4D4"/>
                </a:solidFill>
                <a:latin typeface="Consolas"/>
              </a:rPr>
              <a:t>      };</a:t>
            </a:r>
          </a:p>
          <a:p>
            <a:pPr algn="l"/>
            <a:r>
              <a:rPr lang="es-CO" sz="700" noProof="1" smtClean="0">
                <a:solidFill>
                  <a:srgbClr val="9CDCFE"/>
                </a:solidFill>
                <a:latin typeface="Consolas"/>
              </a:rPr>
              <a:t>      errors</a:t>
            </a:r>
            <a:r>
              <a:rPr lang="es-CO" sz="700" noProof="1" smtClean="0">
                <a:solidFill>
                  <a:srgbClr val="D4D4D4"/>
                </a:solidFill>
                <a:latin typeface="Consolas"/>
              </a:rPr>
              <a:t>.</a:t>
            </a:r>
            <a:r>
              <a:rPr lang="es-CO" sz="700" noProof="1" smtClean="0">
                <a:solidFill>
                  <a:srgbClr val="DCDCAA"/>
                </a:solidFill>
                <a:latin typeface="Consolas"/>
              </a:rPr>
              <a:t>push</a:t>
            </a:r>
            <a:r>
              <a:rPr lang="es-CO" sz="700" noProof="1" smtClean="0">
                <a:solidFill>
                  <a:srgbClr val="D4D4D4"/>
                </a:solidFill>
                <a:latin typeface="Consolas"/>
              </a:rPr>
              <a:t>(</a:t>
            </a:r>
            <a:r>
              <a:rPr lang="es-CO" sz="700" noProof="1" smtClean="0">
                <a:solidFill>
                  <a:srgbClr val="9CDCFE"/>
                </a:solidFill>
                <a:latin typeface="Consolas"/>
              </a:rPr>
              <a:t>error</a:t>
            </a:r>
            <a:r>
              <a:rPr lang="es-CO" sz="700" noProof="1" smtClean="0">
                <a:solidFill>
                  <a:srgbClr val="D4D4D4"/>
                </a:solidFill>
                <a:latin typeface="Consolas"/>
              </a:rPr>
              <a:t>);</a:t>
            </a:r>
          </a:p>
          <a:p>
            <a:pPr algn="l"/>
            <a:r>
              <a:rPr lang="es-CO" sz="700" noProof="1" smtClean="0">
                <a:solidFill>
                  <a:srgbClr val="D4D4D4"/>
                </a:solidFill>
                <a:latin typeface="Consolas"/>
              </a:rPr>
              <a:t>      </a:t>
            </a:r>
            <a:r>
              <a:rPr lang="es-CO" sz="700" noProof="1" smtClean="0">
                <a:solidFill>
                  <a:srgbClr val="C586C0"/>
                </a:solidFill>
                <a:latin typeface="Consolas"/>
              </a:rPr>
              <a:t>if</a:t>
            </a:r>
            <a:r>
              <a:rPr lang="es-CO" sz="700" noProof="1" smtClean="0">
                <a:solidFill>
                  <a:srgbClr val="D4D4D4"/>
                </a:solidFill>
                <a:latin typeface="Consolas"/>
              </a:rPr>
              <a:t>(</a:t>
            </a:r>
            <a:r>
              <a:rPr lang="es-CO" sz="700" noProof="1" smtClean="0">
                <a:solidFill>
                  <a:srgbClr val="9CDCFE"/>
                </a:solidFill>
                <a:latin typeface="Consolas"/>
              </a:rPr>
              <a:t>isImmediate</a:t>
            </a:r>
            <a:r>
              <a:rPr lang="es-CO" sz="700" noProof="1" smtClean="0">
                <a:solidFill>
                  <a:srgbClr val="D4D4D4"/>
                </a:solidFill>
                <a:latin typeface="Consolas"/>
              </a:rPr>
              <a:t>){</a:t>
            </a:r>
          </a:p>
          <a:p>
            <a:pPr algn="l"/>
            <a:r>
              <a:rPr lang="es-CO" sz="700" noProof="1" smtClean="0">
                <a:solidFill>
                  <a:srgbClr val="D4D4D4"/>
                </a:solidFill>
                <a:latin typeface="Consolas"/>
              </a:rPr>
              <a:t>            </a:t>
            </a:r>
            <a:r>
              <a:rPr lang="es-CO" sz="700" noProof="1" smtClean="0">
                <a:solidFill>
                  <a:srgbClr val="9CDCFE"/>
                </a:solidFill>
                <a:latin typeface="Consolas"/>
              </a:rPr>
              <a:t>console</a:t>
            </a:r>
            <a:r>
              <a:rPr lang="es-CO" sz="700" noProof="1" smtClean="0">
                <a:solidFill>
                  <a:srgbClr val="D4D4D4"/>
                </a:solidFill>
                <a:latin typeface="Consolas"/>
              </a:rPr>
              <a:t>.</a:t>
            </a:r>
            <a:r>
              <a:rPr lang="es-CO" sz="700" noProof="1" smtClean="0">
                <a:solidFill>
                  <a:srgbClr val="DCDCAA"/>
                </a:solidFill>
                <a:latin typeface="Consolas"/>
              </a:rPr>
              <a:t>error</a:t>
            </a:r>
            <a:r>
              <a:rPr lang="es-CO" sz="700" noProof="1" smtClean="0">
                <a:solidFill>
                  <a:srgbClr val="D4D4D4"/>
                </a:solidFill>
                <a:latin typeface="Consolas"/>
              </a:rPr>
              <a:t>(</a:t>
            </a:r>
            <a:r>
              <a:rPr lang="es-CO" sz="700" noProof="1" smtClean="0">
                <a:solidFill>
                  <a:srgbClr val="CE9178"/>
                </a:solidFill>
                <a:latin typeface="Consolas"/>
              </a:rPr>
              <a:t>"Entro con el codigo de error"</a:t>
            </a:r>
            <a:r>
              <a:rPr lang="es-CO" sz="700" noProof="1" smtClean="0">
                <a:solidFill>
                  <a:srgbClr val="D4D4D4"/>
                </a:solidFill>
                <a:latin typeface="Consolas"/>
              </a:rPr>
              <a:t>,</a:t>
            </a:r>
            <a:r>
              <a:rPr lang="es-CO" sz="700" noProof="1" smtClean="0">
                <a:solidFill>
                  <a:srgbClr val="9CDCFE"/>
                </a:solidFill>
                <a:latin typeface="Consolas"/>
              </a:rPr>
              <a:t>code</a:t>
            </a:r>
            <a:r>
              <a:rPr lang="es-CO" sz="700" noProof="1" smtClean="0">
                <a:solidFill>
                  <a:srgbClr val="D4D4D4"/>
                </a:solidFill>
                <a:latin typeface="Consolas"/>
              </a:rPr>
              <a:t> );</a:t>
            </a:r>
          </a:p>
          <a:p>
            <a:pPr algn="l"/>
            <a:r>
              <a:rPr lang="es-CO" sz="700" noProof="1" smtClean="0">
                <a:solidFill>
                  <a:srgbClr val="D4D4D4"/>
                </a:solidFill>
                <a:latin typeface="Consolas"/>
              </a:rPr>
              <a:t>            </a:t>
            </a:r>
            <a:r>
              <a:rPr lang="es-CO" sz="700" noProof="1" smtClean="0">
                <a:solidFill>
                  <a:srgbClr val="DCDCAA"/>
                </a:solidFill>
                <a:latin typeface="Consolas"/>
              </a:rPr>
              <a:t>throwError</a:t>
            </a:r>
            <a:r>
              <a:rPr lang="es-CO" sz="700" noProof="1" smtClean="0">
                <a:solidFill>
                  <a:srgbClr val="D4D4D4"/>
                </a:solidFill>
                <a:latin typeface="Consolas"/>
              </a:rPr>
              <a:t>();</a:t>
            </a:r>
          </a:p>
          <a:p>
            <a:pPr algn="l"/>
            <a:r>
              <a:rPr lang="es-CO" sz="700" noProof="1" smtClean="0">
                <a:solidFill>
                  <a:srgbClr val="D4D4D4"/>
                </a:solidFill>
                <a:latin typeface="Consolas"/>
              </a:rPr>
              <a:t>      }</a:t>
            </a:r>
          </a:p>
          <a:p>
            <a:pPr algn="l"/>
            <a:r>
              <a:rPr lang="es-CO" sz="700" noProof="1" smtClean="0">
                <a:solidFill>
                  <a:srgbClr val="D4D4D4"/>
                </a:solidFill>
                <a:latin typeface="Consolas"/>
              </a:rPr>
              <a:t>    })</a:t>
            </a:r>
          </a:p>
          <a:p>
            <a:pPr algn="l"/>
            <a:r>
              <a:rPr lang="es-CO" sz="700" noProof="1" smtClean="0">
                <a:solidFill>
                  <a:srgbClr val="D4D4D4"/>
                </a:solidFill>
                <a:latin typeface="Consolas"/>
              </a:rPr>
              <a:t>}</a:t>
            </a:r>
            <a:endParaRPr lang="es-CO" sz="700" b="0" noProof="1">
              <a:solidFill>
                <a:srgbClr val="D4D4D4"/>
              </a:solidFill>
              <a:effectLst/>
              <a:latin typeface="Consolas"/>
            </a:endParaRPr>
          </a:p>
        </p:txBody>
      </p:sp>
    </p:spTree>
    <p:extLst>
      <p:ext uri="{BB962C8B-B14F-4D97-AF65-F5344CB8AC3E}">
        <p14:creationId xmlns:p14="http://schemas.microsoft.com/office/powerpoint/2010/main" val="21351437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Prepare el mapa asociado con manejo de la respuesta</a:t>
            </a:r>
            <a:endParaRPr lang="es-CO" dirty="0"/>
          </a:p>
        </p:txBody>
      </p:sp>
      <p:pic>
        <p:nvPicPr>
          <p:cNvPr id="880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5670" y="686284"/>
            <a:ext cx="4872990" cy="15896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9" y="0"/>
            <a:ext cx="9126131" cy="521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923"/>
            <a:ext cx="18288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 y="1991221"/>
            <a:ext cx="4387215" cy="18387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4197710" y="1286442"/>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cxnSp>
        <p:nvCxnSpPr>
          <p:cNvPr id="8" name="Straight Arrow Connector 7"/>
          <p:cNvCxnSpPr>
            <a:stCxn id="7" idx="3"/>
          </p:cNvCxnSpPr>
          <p:nvPr/>
        </p:nvCxnSpPr>
        <p:spPr>
          <a:xfrm flipH="1">
            <a:off x="3985260" y="1592134"/>
            <a:ext cx="274942" cy="495746"/>
          </a:xfrm>
          <a:prstGeom prst="straightConnector1">
            <a:avLst/>
          </a:prstGeom>
          <a:ln>
            <a:solidFill>
              <a:srgbClr val="FF0000"/>
            </a:solidFill>
            <a:headEnd type="none" w="med" len="med"/>
            <a:tailEnd type="triangle" w="med" len="med"/>
          </a:ln>
        </p:spPr>
      </p:cxnSp>
      <p:sp>
        <p:nvSpPr>
          <p:cNvPr id="12" name="Oval 11"/>
          <p:cNvSpPr/>
          <p:nvPr/>
        </p:nvSpPr>
        <p:spPr>
          <a:xfrm>
            <a:off x="434340" y="2468880"/>
            <a:ext cx="1012550" cy="250122"/>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13" name="Oval 12"/>
          <p:cNvSpPr/>
          <p:nvPr/>
        </p:nvSpPr>
        <p:spPr>
          <a:xfrm>
            <a:off x="2190252" y="3116580"/>
            <a:ext cx="1012550" cy="250122"/>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14" name="Oval 13"/>
          <p:cNvSpPr/>
          <p:nvPr/>
        </p:nvSpPr>
        <p:spPr>
          <a:xfrm>
            <a:off x="4148946" y="3115242"/>
            <a:ext cx="431988" cy="250122"/>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819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38730" y="2719002"/>
            <a:ext cx="2570330" cy="1814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4498" y="3460610"/>
            <a:ext cx="2503212" cy="1752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Arrow Connector 16"/>
          <p:cNvCxnSpPr/>
          <p:nvPr/>
        </p:nvCxnSpPr>
        <p:spPr>
          <a:xfrm flipH="1">
            <a:off x="3581400" y="3367138"/>
            <a:ext cx="705017" cy="1692542"/>
          </a:xfrm>
          <a:prstGeom prst="straightConnector1">
            <a:avLst/>
          </a:prstGeom>
          <a:ln>
            <a:solidFill>
              <a:srgbClr val="FF0000"/>
            </a:solidFill>
            <a:headEnd type="none" w="med" len="med"/>
            <a:tailEnd type="triangle" w="med" len="med"/>
          </a:ln>
        </p:spPr>
      </p:cxnSp>
    </p:spTree>
    <p:extLst>
      <p:ext uri="{BB962C8B-B14F-4D97-AF65-F5344CB8AC3E}">
        <p14:creationId xmlns:p14="http://schemas.microsoft.com/office/powerpoint/2010/main" val="330953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67"/>
                                        </p:tgtEl>
                                        <p:attrNameLst>
                                          <p:attrName>style.visibility</p:attrName>
                                        </p:attrNameLst>
                                      </p:cBhvr>
                                      <p:to>
                                        <p:strVal val="visible"/>
                                      </p:to>
                                    </p:set>
                                    <p:animEffect transition="in" filter="fade">
                                      <p:cBhvr>
                                        <p:cTn id="7"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endParaRPr lang="es-CO"/>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9" y="0"/>
            <a:ext cx="9126131" cy="521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8594450" y="1339782"/>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4260" y="2159155"/>
            <a:ext cx="5286375" cy="22450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H="1">
            <a:off x="8456979" y="1663409"/>
            <a:ext cx="274942" cy="495746"/>
          </a:xfrm>
          <a:prstGeom prst="straightConnector1">
            <a:avLst/>
          </a:prstGeom>
          <a:ln>
            <a:solidFill>
              <a:srgbClr val="FF0000"/>
            </a:solidFill>
            <a:headEnd type="none" w="med" len="med"/>
            <a:tailEnd type="triangle" w="med" len="med"/>
          </a:ln>
        </p:spPr>
      </p:cxnSp>
      <p:sp>
        <p:nvSpPr>
          <p:cNvPr id="10" name="Oval 9"/>
          <p:cNvSpPr/>
          <p:nvPr/>
        </p:nvSpPr>
        <p:spPr>
          <a:xfrm>
            <a:off x="3604260" y="2757102"/>
            <a:ext cx="131064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13" name="Oval 12"/>
          <p:cNvSpPr/>
          <p:nvPr/>
        </p:nvSpPr>
        <p:spPr>
          <a:xfrm>
            <a:off x="4259580" y="4029521"/>
            <a:ext cx="131064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744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 y="11113"/>
            <a:ext cx="7124700" cy="4626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23850" y="4381500"/>
            <a:ext cx="8534924" cy="431684"/>
          </a:xfrm>
        </p:spPr>
        <p:txBody>
          <a:bodyPr/>
          <a:lstStyle/>
          <a:p>
            <a:r>
              <a:rPr lang="es-CO" sz="1400" dirty="0" smtClean="0"/>
              <a:t>Realice esto mapeos de valores “contexto”</a:t>
            </a:r>
          </a:p>
          <a:p>
            <a:pPr lvl="1"/>
            <a:r>
              <a:rPr lang="es-CO" sz="1200" dirty="0" smtClean="0"/>
              <a:t>_</a:t>
            </a:r>
            <a:r>
              <a:rPr lang="es-CO" sz="1200" dirty="0" err="1" smtClean="0"/>
              <a:t>version</a:t>
            </a:r>
            <a:r>
              <a:rPr lang="es-CO" sz="1200" dirty="0" smtClean="0"/>
              <a:t>: </a:t>
            </a:r>
            <a:r>
              <a:rPr lang="es-CO" sz="1200" dirty="0" err="1" smtClean="0"/>
              <a:t>apim.getvariable</a:t>
            </a:r>
            <a:r>
              <a:rPr lang="es-CO" sz="1200" dirty="0"/>
              <a:t>('</a:t>
            </a:r>
            <a:r>
              <a:rPr lang="es-CO" sz="1200" dirty="0" err="1"/>
              <a:t>api.version</a:t>
            </a:r>
            <a:r>
              <a:rPr lang="es-CO" sz="1200" dirty="0" smtClean="0"/>
              <a:t>')</a:t>
            </a:r>
          </a:p>
          <a:p>
            <a:pPr lvl="1"/>
            <a:r>
              <a:rPr lang="es-CO" sz="1200" dirty="0" smtClean="0"/>
              <a:t>_</a:t>
            </a:r>
            <a:r>
              <a:rPr lang="es-CO" sz="1200" dirty="0" err="1" smtClean="0"/>
              <a:t>rqDateTime</a:t>
            </a:r>
            <a:r>
              <a:rPr lang="es-CO" sz="1200" dirty="0" smtClean="0"/>
              <a:t>: </a:t>
            </a:r>
            <a:r>
              <a:rPr lang="es-CO" sz="1200" dirty="0" err="1" smtClean="0"/>
              <a:t>apim.getvariable</a:t>
            </a:r>
            <a:r>
              <a:rPr lang="es-CO" sz="1200" dirty="0"/>
              <a:t>('</a:t>
            </a:r>
            <a:r>
              <a:rPr lang="es-CO" sz="1200" dirty="0" err="1"/>
              <a:t>system.datetime</a:t>
            </a:r>
            <a:r>
              <a:rPr lang="es-CO" sz="1200" dirty="0"/>
              <a:t>')</a:t>
            </a:r>
          </a:p>
        </p:txBody>
      </p:sp>
    </p:spTree>
    <p:extLst>
      <p:ext uri="{BB962C8B-B14F-4D97-AF65-F5344CB8AC3E}">
        <p14:creationId xmlns:p14="http://schemas.microsoft.com/office/powerpoint/2010/main" val="38830720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Prueba previa</a:t>
            </a:r>
            <a:endParaRPr lang="es-CO" dirty="0"/>
          </a:p>
        </p:txBody>
      </p:sp>
      <p:pic>
        <p:nvPicPr>
          <p:cNvPr id="901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808320"/>
            <a:ext cx="8534400" cy="3850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5930"/>
            <a:ext cx="2288041" cy="32032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0" y="4503420"/>
            <a:ext cx="1627823" cy="327660"/>
          </a:xfrm>
          <a:prstGeom prst="roundRect">
            <a:avLst/>
          </a:prstGeom>
          <a:solidFill>
            <a:srgbClr val="FFE9A3">
              <a:alpha val="20000"/>
            </a:srgbClr>
          </a:solidFill>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sp>
        <p:nvSpPr>
          <p:cNvPr id="8" name="Rounded Rectangle 7"/>
          <p:cNvSpPr/>
          <p:nvPr/>
        </p:nvSpPr>
        <p:spPr>
          <a:xfrm>
            <a:off x="68580" y="2053590"/>
            <a:ext cx="1851660" cy="327660"/>
          </a:xfrm>
          <a:prstGeom prst="roundRect">
            <a:avLst/>
          </a:prstGeom>
          <a:solidFill>
            <a:srgbClr val="FFE9A3">
              <a:alpha val="20000"/>
            </a:srgbClr>
          </a:solidFill>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169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15"/>
                                        </p:tgtEl>
                                        <p:attrNameLst>
                                          <p:attrName>style.visibility</p:attrName>
                                        </p:attrNameLst>
                                      </p:cBhvr>
                                      <p:to>
                                        <p:strVal val="visible"/>
                                      </p:to>
                                    </p:set>
                                    <p:animEffect transition="in" filter="fade">
                                      <p:cBhvr>
                                        <p:cTn id="7" dur="500"/>
                                        <p:tgtEl>
                                          <p:spTgt spid="90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Completar el flujo de usuario</a:t>
            </a:r>
            <a:endParaRPr lang="es-CO"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146463"/>
            <a:ext cx="8534400" cy="3174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1950720" y="2270760"/>
            <a:ext cx="6324600" cy="93726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7" name="Rounded Rectangle 6"/>
          <p:cNvSpPr/>
          <p:nvPr/>
        </p:nvSpPr>
        <p:spPr>
          <a:xfrm>
            <a:off x="99060" y="3360420"/>
            <a:ext cx="2339340" cy="93726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52250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Resumen Taller</a:t>
            </a:r>
            <a:endParaRPr lang="es-CO" dirty="0"/>
          </a:p>
        </p:txBody>
      </p:sp>
      <p:sp>
        <p:nvSpPr>
          <p:cNvPr id="3" name="Content Placeholder 2"/>
          <p:cNvSpPr>
            <a:spLocks noGrp="1"/>
          </p:cNvSpPr>
          <p:nvPr>
            <p:ph idx="1"/>
          </p:nvPr>
        </p:nvSpPr>
        <p:spPr/>
        <p:txBody>
          <a:bodyPr/>
          <a:lstStyle/>
          <a:p>
            <a:r>
              <a:rPr lang="es-CO" dirty="0" smtClean="0"/>
              <a:t>Se creó una implementación compleja de invocación a servicio REST.</a:t>
            </a:r>
          </a:p>
          <a:p>
            <a:pPr lvl="1"/>
            <a:r>
              <a:rPr lang="es-CO" dirty="0" smtClean="0"/>
              <a:t>Se realizaron asignaciones basadas en propiedades</a:t>
            </a:r>
          </a:p>
          <a:p>
            <a:pPr lvl="1"/>
            <a:r>
              <a:rPr lang="es-CO" dirty="0" smtClean="0"/>
              <a:t>Se utilizó el componente </a:t>
            </a:r>
            <a:r>
              <a:rPr lang="es-CO" dirty="0" err="1" smtClean="0"/>
              <a:t>switch</a:t>
            </a:r>
            <a:r>
              <a:rPr lang="es-CO" dirty="0" smtClean="0"/>
              <a:t> para definir flujos de actividades</a:t>
            </a:r>
          </a:p>
          <a:p>
            <a:pPr lvl="1"/>
            <a:r>
              <a:rPr lang="es-CO" dirty="0" smtClean="0"/>
              <a:t>Se utilizó </a:t>
            </a:r>
            <a:r>
              <a:rPr lang="es-CO" dirty="0" err="1" smtClean="0"/>
              <a:t>GatewayScript</a:t>
            </a:r>
            <a:r>
              <a:rPr lang="es-CO" dirty="0" smtClean="0"/>
              <a:t> para preparar entidades</a:t>
            </a:r>
          </a:p>
          <a:p>
            <a:pPr lvl="1"/>
            <a:r>
              <a:rPr lang="es-CO" dirty="0" smtClean="0"/>
              <a:t>Se demostró el uso de mapas para preparar mensajes de invocaciones</a:t>
            </a:r>
          </a:p>
          <a:p>
            <a:pPr lvl="1"/>
            <a:r>
              <a:rPr lang="es-CO" dirty="0" smtClean="0"/>
              <a:t>Se realizaron labores de validación </a:t>
            </a:r>
            <a:r>
              <a:rPr lang="es-CO" dirty="0"/>
              <a:t>con </a:t>
            </a:r>
            <a:r>
              <a:rPr lang="es-CO" dirty="0" err="1"/>
              <a:t>GatewayScript</a:t>
            </a:r>
            <a:r>
              <a:rPr lang="es-CO" dirty="0"/>
              <a:t> </a:t>
            </a:r>
            <a:endParaRPr lang="es-CO" dirty="0" smtClean="0"/>
          </a:p>
          <a:p>
            <a:r>
              <a:rPr lang="es-CO" dirty="0" smtClean="0"/>
              <a:t>Se utilizó la herramienta interna de pruebas</a:t>
            </a:r>
          </a:p>
          <a:p>
            <a:pPr lvl="1"/>
            <a:r>
              <a:rPr lang="es-CO" dirty="0" smtClean="0"/>
              <a:t>Se evaluó el comportamiento del servicio</a:t>
            </a:r>
          </a:p>
          <a:p>
            <a:r>
              <a:rPr lang="es-CO" dirty="0" smtClean="0"/>
              <a:t>Se introdujo el modelo de referenciación e invocación de elementos dentro del </a:t>
            </a:r>
            <a:r>
              <a:rPr lang="es-CO" dirty="0" err="1" smtClean="0"/>
              <a:t>assembly</a:t>
            </a:r>
            <a:r>
              <a:rPr lang="es-CO" dirty="0" smtClean="0"/>
              <a:t> de APIC.</a:t>
            </a:r>
          </a:p>
          <a:p>
            <a:endParaRPr lang="es-CO" dirty="0"/>
          </a:p>
          <a:p>
            <a:r>
              <a:rPr lang="es-CO" dirty="0" smtClean="0"/>
              <a:t>¡FELICITACIONES!</a:t>
            </a:r>
            <a:endParaRPr lang="es-CO" dirty="0"/>
          </a:p>
        </p:txBody>
      </p:sp>
    </p:spTree>
    <p:extLst>
      <p:ext uri="{BB962C8B-B14F-4D97-AF65-F5344CB8AC3E}">
        <p14:creationId xmlns:p14="http://schemas.microsoft.com/office/powerpoint/2010/main" val="36909500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smtClean="0"/>
              <a:t>Taller 04</a:t>
            </a:r>
            <a:br>
              <a:rPr lang="es-CO" dirty="0" smtClean="0"/>
            </a:br>
            <a:r>
              <a:rPr lang="es-CO" dirty="0" smtClean="0"/>
              <a:t>Analítica API</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42464442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460080"/>
            <a:ext cx="8534400" cy="25471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5988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Analítica en APIM</a:t>
            </a:r>
            <a:endParaRPr lang="es-CO" dirty="0"/>
          </a:p>
        </p:txBody>
      </p:sp>
      <p:sp>
        <p:nvSpPr>
          <p:cNvPr id="5" name="Content Placeholder 4"/>
          <p:cNvSpPr>
            <a:spLocks noGrp="1"/>
          </p:cNvSpPr>
          <p:nvPr>
            <p:ph idx="1"/>
          </p:nvPr>
        </p:nvSpPr>
        <p:spPr/>
        <p:txBody>
          <a:bodyPr/>
          <a:lstStyle/>
          <a:p>
            <a:r>
              <a:rPr lang="es-CO" dirty="0" smtClean="0"/>
              <a:t>Ingresar a </a:t>
            </a:r>
            <a:r>
              <a:rPr lang="es-CO" dirty="0" err="1" smtClean="0"/>
              <a:t>Manage</a:t>
            </a:r>
            <a:r>
              <a:rPr lang="es-CO" dirty="0" smtClean="0"/>
              <a:t> &gt; </a:t>
            </a:r>
            <a:r>
              <a:rPr lang="es-CO" dirty="0" err="1" smtClean="0"/>
              <a:t>Sandbox</a:t>
            </a:r>
            <a:r>
              <a:rPr lang="es-CO" dirty="0" smtClean="0"/>
              <a:t> &gt; </a:t>
            </a:r>
            <a:r>
              <a:rPr lang="es-CO" dirty="0" err="1" smtClean="0"/>
              <a:t>Analytics</a:t>
            </a:r>
            <a:r>
              <a:rPr lang="es-CO" dirty="0" smtClean="0"/>
              <a:t> </a:t>
            </a:r>
            <a:endParaRPr lang="es-CO"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238026"/>
            <a:ext cx="5166360" cy="3579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844540" y="4396740"/>
            <a:ext cx="3200400" cy="624840"/>
          </a:xfrm>
          <a:prstGeom prst="rect">
            <a:avLst/>
          </a:prstGeom>
          <a:solidFill>
            <a:schemeClr val="accent1">
              <a:lumMod val="20000"/>
              <a:lumOff val="80000"/>
            </a:schemeClr>
          </a:solidFill>
          <a:ln>
            <a:solidFill>
              <a:schemeClr val="accent1">
                <a:lumMod val="50000"/>
              </a:schemeClr>
            </a:solidFill>
          </a:ln>
        </p:spPr>
        <p:txBody>
          <a:bodyPr rtlCol="0" anchor="ctr">
            <a:noAutofit/>
          </a:bodyPr>
          <a:lstStyle/>
          <a:p>
            <a:pPr algn="ctr"/>
            <a:r>
              <a:rPr lang="es-CO" sz="1100" dirty="0" smtClean="0">
                <a:latin typeface="Calibri" panose="020F0502020204030204" pitchFamily="34" charset="0"/>
                <a:cs typeface="Calibri" panose="020F0502020204030204" pitchFamily="34" charset="0"/>
              </a:rPr>
              <a:t>Este taller se puede realizar de último, lo que permitiría que tenga mas información almacenada en el repositorio de analítica de APIC</a:t>
            </a:r>
            <a:endParaRPr lang="es-CO" sz="1100" dirty="0">
              <a:latin typeface="Calibri" panose="020F0502020204030204" pitchFamily="34" charset="0"/>
              <a:cs typeface="Calibri" panose="020F0502020204030204" pitchFamily="34" charset="0"/>
            </a:endParaRPr>
          </a:p>
        </p:txBody>
      </p:sp>
      <p:sp>
        <p:nvSpPr>
          <p:cNvPr id="7" name="Rounded Rectangle 6"/>
          <p:cNvSpPr/>
          <p:nvPr/>
        </p:nvSpPr>
        <p:spPr>
          <a:xfrm>
            <a:off x="975360" y="2887980"/>
            <a:ext cx="1501140" cy="28956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63295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Dashboard</a:t>
            </a:r>
            <a:r>
              <a:rPr lang="es-CO" dirty="0" smtClean="0"/>
              <a:t> &gt; API Default &gt; </a:t>
            </a:r>
            <a:r>
              <a:rPr lang="es-CO" dirty="0" err="1" smtClean="0"/>
              <a:t>Last</a:t>
            </a:r>
            <a:r>
              <a:rPr lang="es-CO" dirty="0" smtClean="0"/>
              <a:t> 7 </a:t>
            </a:r>
            <a:r>
              <a:rPr lang="es-CO" dirty="0" err="1" smtClean="0"/>
              <a:t>days</a:t>
            </a:r>
            <a:endParaRPr lang="es-CO" dirty="0"/>
          </a:p>
        </p:txBody>
      </p:sp>
      <p:pic>
        <p:nvPicPr>
          <p:cNvPr id="460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6963" y="654050"/>
            <a:ext cx="4848173"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73037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Revisar Vistas:</a:t>
            </a:r>
            <a:endParaRPr lang="es-CO" dirty="0"/>
          </a:p>
        </p:txBody>
      </p:sp>
      <p:pic>
        <p:nvPicPr>
          <p:cNvPr id="471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2651" y="685514"/>
            <a:ext cx="5896798" cy="409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39489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Cambiar a vista Tabla:</a:t>
            </a:r>
            <a:endParaRPr lang="es-CO" dirty="0"/>
          </a:p>
        </p:txBody>
      </p:sp>
      <p:pic>
        <p:nvPicPr>
          <p:cNvPr id="4813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190" y="670778"/>
            <a:ext cx="8534400" cy="219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8138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Cambiar a vista Tabla:</a:t>
            </a:r>
            <a:endParaRPr lang="es-CO" dirty="0"/>
          </a:p>
        </p:txBody>
      </p:sp>
      <p:pic>
        <p:nvPicPr>
          <p:cNvPr id="4813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190" y="670778"/>
            <a:ext cx="8534400" cy="219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7" y="833435"/>
            <a:ext cx="8786713" cy="31881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627" y="3817620"/>
            <a:ext cx="4214853" cy="11629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7025640" y="4655820"/>
            <a:ext cx="800100" cy="19050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25083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Revisar los </a:t>
            </a:r>
            <a:r>
              <a:rPr lang="es-CO" dirty="0" err="1" smtClean="0"/>
              <a:t>dashboard</a:t>
            </a:r>
            <a:r>
              <a:rPr lang="es-CO" dirty="0" smtClean="0"/>
              <a:t> predefinidos por el producto</a:t>
            </a:r>
            <a:endParaRPr lang="es-CO" dirty="0"/>
          </a:p>
        </p:txBody>
      </p:sp>
      <p:pic>
        <p:nvPicPr>
          <p:cNvPr id="512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566" y="654050"/>
            <a:ext cx="8528968"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53423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Discover</a:t>
            </a:r>
            <a:endParaRPr lang="es-CO" dirty="0"/>
          </a:p>
        </p:txBody>
      </p:sp>
      <p:sp>
        <p:nvSpPr>
          <p:cNvPr id="3" name="Content Placeholder 2"/>
          <p:cNvSpPr>
            <a:spLocks noGrp="1"/>
          </p:cNvSpPr>
          <p:nvPr>
            <p:ph idx="1"/>
          </p:nvPr>
        </p:nvSpPr>
        <p:spPr/>
        <p:txBody>
          <a:bodyPr/>
          <a:lstStyle/>
          <a:p>
            <a:r>
              <a:rPr lang="es-CO" dirty="0">
                <a:hlinkClick r:id="rId2"/>
              </a:rPr>
              <a:t>https://apim.apic.dev1.tbk.cl/analytics/app/kibana#/searches?_g</a:t>
            </a:r>
            <a:r>
              <a:rPr lang="es-CO" dirty="0" smtClean="0">
                <a:hlinkClick r:id="rId2"/>
              </a:rPr>
              <a:t>=()</a:t>
            </a:r>
            <a:endParaRPr lang="es-CO" dirty="0" smtClean="0"/>
          </a:p>
          <a:p>
            <a:r>
              <a:rPr lang="es-CO" dirty="0" smtClean="0"/>
              <a:t>Es un </a:t>
            </a:r>
            <a:r>
              <a:rPr lang="es-CO" dirty="0" err="1" smtClean="0"/>
              <a:t>Kibana</a:t>
            </a:r>
            <a:r>
              <a:rPr lang="es-CO" dirty="0" smtClean="0"/>
              <a:t> con un </a:t>
            </a:r>
            <a:r>
              <a:rPr lang="es-CO" dirty="0" err="1" smtClean="0"/>
              <a:t>Elasticsearch</a:t>
            </a:r>
            <a:r>
              <a:rPr lang="es-CO" dirty="0" smtClean="0"/>
              <a:t> con un índice ya construido</a:t>
            </a:r>
          </a:p>
          <a:p>
            <a:endParaRPr lang="es-CO" dirty="0"/>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491814"/>
            <a:ext cx="7482840" cy="3512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ular Callout 3"/>
          <p:cNvSpPr/>
          <p:nvPr/>
        </p:nvSpPr>
        <p:spPr>
          <a:xfrm>
            <a:off x="114300" y="2316480"/>
            <a:ext cx="594360" cy="236220"/>
          </a:xfrm>
          <a:prstGeom prst="wedgeRectCallout">
            <a:avLst>
              <a:gd name="adj1" fmla="val 66922"/>
              <a:gd name="adj2" fmla="val 1210"/>
            </a:avLst>
          </a:prstGeom>
          <a:solidFill>
            <a:schemeClr val="tx2">
              <a:lumMod val="40000"/>
              <a:lumOff val="60000"/>
            </a:schemeClr>
          </a:solidFill>
          <a:ln>
            <a:solidFill>
              <a:schemeClr val="accent1">
                <a:lumMod val="75000"/>
              </a:schemeClr>
            </a:solidFill>
          </a:ln>
        </p:spPr>
        <p:txBody>
          <a:bodyPr rtlCol="0" anchor="ctr">
            <a:noAutofit/>
          </a:bodyPr>
          <a:lstStyle/>
          <a:p>
            <a:pPr algn="ctr"/>
            <a:r>
              <a:rPr lang="es-CO" sz="1100" b="1" dirty="0" smtClean="0">
                <a:latin typeface="Abel" panose="02000506030000020004" pitchFamily="2" charset="0"/>
                <a:cs typeface="Calibri" panose="020F0502020204030204" pitchFamily="34" charset="0"/>
              </a:rPr>
              <a:t>Índice</a:t>
            </a:r>
            <a:endParaRPr lang="es-CO" sz="1100" b="1" dirty="0">
              <a:latin typeface="Abel" panose="02000506030000020004" pitchFamily="2" charset="0"/>
              <a:cs typeface="Calibri" panose="020F0502020204030204" pitchFamily="34" charset="0"/>
            </a:endParaRPr>
          </a:p>
        </p:txBody>
      </p:sp>
      <p:sp>
        <p:nvSpPr>
          <p:cNvPr id="6" name="Rectangular Callout 5"/>
          <p:cNvSpPr/>
          <p:nvPr/>
        </p:nvSpPr>
        <p:spPr>
          <a:xfrm>
            <a:off x="114300" y="3337560"/>
            <a:ext cx="594360" cy="236220"/>
          </a:xfrm>
          <a:prstGeom prst="wedgeRectCallout">
            <a:avLst>
              <a:gd name="adj1" fmla="val 66922"/>
              <a:gd name="adj2" fmla="val 1210"/>
            </a:avLst>
          </a:prstGeom>
          <a:solidFill>
            <a:schemeClr val="tx2">
              <a:lumMod val="40000"/>
              <a:lumOff val="60000"/>
            </a:schemeClr>
          </a:solidFill>
          <a:ln>
            <a:solidFill>
              <a:schemeClr val="accent1">
                <a:lumMod val="75000"/>
              </a:schemeClr>
            </a:solidFill>
          </a:ln>
        </p:spPr>
        <p:txBody>
          <a:bodyPr rtlCol="0" anchor="ctr">
            <a:noAutofit/>
          </a:bodyPr>
          <a:lstStyle/>
          <a:p>
            <a:pPr algn="ctr"/>
            <a:r>
              <a:rPr lang="es-CO" sz="1100" b="1" dirty="0" err="1" smtClean="0">
                <a:latin typeface="Abel" panose="02000506030000020004" pitchFamily="2" charset="0"/>
                <a:cs typeface="Calibri" panose="020F0502020204030204" pitchFamily="34" charset="0"/>
              </a:rPr>
              <a:t>Fields</a:t>
            </a:r>
            <a:endParaRPr lang="es-CO" sz="1100" b="1" dirty="0">
              <a:latin typeface="Abel" panose="02000506030000020004" pitchFamily="2" charset="0"/>
              <a:cs typeface="Calibri" panose="020F0502020204030204" pitchFamily="34" charset="0"/>
            </a:endParaRPr>
          </a:p>
        </p:txBody>
      </p:sp>
      <p:sp>
        <p:nvSpPr>
          <p:cNvPr id="7" name="Rectangular Callout 6"/>
          <p:cNvSpPr/>
          <p:nvPr/>
        </p:nvSpPr>
        <p:spPr>
          <a:xfrm>
            <a:off x="2011680" y="3649980"/>
            <a:ext cx="868680" cy="236220"/>
          </a:xfrm>
          <a:prstGeom prst="wedgeRectCallout">
            <a:avLst>
              <a:gd name="adj1" fmla="val 68676"/>
              <a:gd name="adj2" fmla="val -14919"/>
            </a:avLst>
          </a:prstGeom>
          <a:solidFill>
            <a:schemeClr val="tx2">
              <a:lumMod val="40000"/>
              <a:lumOff val="60000"/>
            </a:schemeClr>
          </a:solidFill>
          <a:ln>
            <a:solidFill>
              <a:schemeClr val="accent1">
                <a:lumMod val="75000"/>
              </a:schemeClr>
            </a:solidFill>
          </a:ln>
        </p:spPr>
        <p:txBody>
          <a:bodyPr rtlCol="0" anchor="ctr">
            <a:noAutofit/>
          </a:bodyPr>
          <a:lstStyle/>
          <a:p>
            <a:pPr algn="ctr"/>
            <a:r>
              <a:rPr lang="es-CO" sz="1100" b="1" dirty="0" smtClean="0">
                <a:latin typeface="Abel" panose="02000506030000020004" pitchFamily="2" charset="0"/>
                <a:cs typeface="Calibri" panose="020F0502020204030204" pitchFamily="34" charset="0"/>
              </a:rPr>
              <a:t>Documento</a:t>
            </a:r>
            <a:endParaRPr lang="es-CO" sz="1100" b="1" dirty="0">
              <a:latin typeface="Abel" panose="02000506030000020004" pitchFamily="2" charset="0"/>
              <a:cs typeface="Calibri" panose="020F0502020204030204" pitchFamily="34" charset="0"/>
            </a:endParaRPr>
          </a:p>
        </p:txBody>
      </p:sp>
    </p:spTree>
    <p:extLst>
      <p:ext uri="{BB962C8B-B14F-4D97-AF65-F5344CB8AC3E}">
        <p14:creationId xmlns:p14="http://schemas.microsoft.com/office/powerpoint/2010/main" val="30824135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Crear una vista personalizada</a:t>
            </a:r>
            <a:endParaRPr lang="es-CO" dirty="0"/>
          </a:p>
        </p:txBody>
      </p:sp>
      <p:sp>
        <p:nvSpPr>
          <p:cNvPr id="3" name="Content Placeholder 2"/>
          <p:cNvSpPr>
            <a:spLocks noGrp="1"/>
          </p:cNvSpPr>
          <p:nvPr>
            <p:ph idx="1"/>
          </p:nvPr>
        </p:nvSpPr>
        <p:spPr/>
        <p:txBody>
          <a:bodyPr/>
          <a:lstStyle/>
          <a:p>
            <a:r>
              <a:rPr lang="es-CO" dirty="0" smtClean="0"/>
              <a:t>Se quieren conocer las invocaciones en catálogo </a:t>
            </a:r>
            <a:r>
              <a:rPr lang="es-CO" dirty="0" err="1" smtClean="0"/>
              <a:t>Sandbox</a:t>
            </a:r>
            <a:r>
              <a:rPr lang="es-CO" dirty="0" smtClean="0"/>
              <a:t> </a:t>
            </a:r>
          </a:p>
          <a:p>
            <a:pPr lvl="1"/>
            <a:r>
              <a:rPr lang="es-CO" dirty="0" smtClean="0"/>
              <a:t>Solo del comercio 89863300-3</a:t>
            </a:r>
          </a:p>
          <a:p>
            <a:pPr lvl="1"/>
            <a:r>
              <a:rPr lang="es-CO" dirty="0" smtClean="0"/>
              <a:t>Se requiere consultar los campos: </a:t>
            </a:r>
            <a:r>
              <a:rPr lang="en-US" dirty="0" err="1" smtClean="0"/>
              <a:t>api_name</a:t>
            </a:r>
            <a:r>
              <a:rPr lang="en-US" dirty="0" smtClean="0"/>
              <a:t>, </a:t>
            </a:r>
            <a:r>
              <a:rPr lang="en-US" dirty="0" err="1" smtClean="0"/>
              <a:t>app_name</a:t>
            </a:r>
            <a:r>
              <a:rPr lang="en-US" dirty="0" smtClean="0"/>
              <a:t>, </a:t>
            </a:r>
            <a:r>
              <a:rPr lang="en-US" dirty="0" err="1" smtClean="0"/>
              <a:t>developer_org_name</a:t>
            </a:r>
            <a:r>
              <a:rPr lang="en-US" dirty="0" smtClean="0"/>
              <a:t>, </a:t>
            </a:r>
            <a:r>
              <a:rPr lang="en-US" dirty="0" err="1" smtClean="0"/>
              <a:t>product_name</a:t>
            </a:r>
            <a:r>
              <a:rPr lang="en-US" dirty="0" smtClean="0"/>
              <a:t>, </a:t>
            </a:r>
            <a:r>
              <a:rPr lang="en-US" dirty="0" err="1" smtClean="0"/>
              <a:t>rate_limit.rate-limit.count</a:t>
            </a:r>
            <a:r>
              <a:rPr lang="en-US" dirty="0" smtClean="0"/>
              <a:t>, </a:t>
            </a:r>
            <a:r>
              <a:rPr lang="en-US" dirty="0" err="1" smtClean="0"/>
              <a:t>status_code</a:t>
            </a:r>
            <a:endParaRPr lang="es-CO" dirty="0" smtClean="0"/>
          </a:p>
          <a:p>
            <a:r>
              <a:rPr lang="es-CO" dirty="0" smtClean="0"/>
              <a:t>Seleccione un documento (evento)</a:t>
            </a:r>
          </a:p>
          <a:p>
            <a:pPr lvl="1"/>
            <a:r>
              <a:rPr lang="es-CO" dirty="0" smtClean="0"/>
              <a:t>Active el filtro localizando algún registro que cumpla la condición:</a:t>
            </a:r>
          </a:p>
          <a:p>
            <a:pPr lvl="1"/>
            <a:endParaRPr lang="es-CO" dirty="0"/>
          </a:p>
          <a:p>
            <a:pPr lvl="1"/>
            <a:endParaRPr lang="es-CO" dirty="0" smtClean="0"/>
          </a:p>
          <a:p>
            <a:pPr lvl="1"/>
            <a:endParaRPr lang="es-CO" dirty="0"/>
          </a:p>
          <a:p>
            <a:pPr lvl="1"/>
            <a:r>
              <a:rPr lang="es-CO" dirty="0" smtClean="0"/>
              <a:t>Busque los campos solicitados y marque el icono </a:t>
            </a:r>
          </a:p>
          <a:p>
            <a:pPr marL="914400" lvl="2" indent="0">
              <a:buNone/>
            </a:pPr>
            <a:r>
              <a:rPr lang="es-CO" dirty="0" err="1" smtClean="0"/>
              <a:t>Ejm</a:t>
            </a:r>
            <a:r>
              <a:rPr lang="es-CO" dirty="0" smtClean="0"/>
              <a:t>:</a:t>
            </a:r>
          </a:p>
          <a:p>
            <a:pPr lvl="1"/>
            <a:endParaRPr lang="es-CO" dirty="0" smtClean="0"/>
          </a:p>
          <a:p>
            <a:pPr lvl="1"/>
            <a:endParaRPr lang="es-CO" dirty="0"/>
          </a:p>
        </p:txBody>
      </p:sp>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2745105"/>
            <a:ext cx="41529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762" y="3663730"/>
            <a:ext cx="338137" cy="323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5" y="3990975"/>
            <a:ext cx="542925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79301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Resultado esperado</a:t>
            </a:r>
            <a:endParaRPr lang="es-CO" dirty="0"/>
          </a:p>
        </p:txBody>
      </p:sp>
      <p:pic>
        <p:nvPicPr>
          <p:cNvPr id="563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909013"/>
            <a:ext cx="8534400" cy="364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7410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Modificación de filtro</a:t>
            </a:r>
            <a:endParaRPr lang="es-CO" dirty="0"/>
          </a:p>
        </p:txBody>
      </p:sp>
      <p:sp>
        <p:nvSpPr>
          <p:cNvPr id="3" name="Content Placeholder 2"/>
          <p:cNvSpPr>
            <a:spLocks noGrp="1"/>
          </p:cNvSpPr>
          <p:nvPr>
            <p:ph idx="1"/>
          </p:nvPr>
        </p:nvSpPr>
        <p:spPr/>
        <p:txBody>
          <a:bodyPr/>
          <a:lstStyle/>
          <a:p>
            <a:r>
              <a:rPr lang="es-CO" dirty="0" smtClean="0"/>
              <a:t>Evalúe el actual valor del filtro</a:t>
            </a:r>
          </a:p>
          <a:p>
            <a:pPr lvl="1"/>
            <a:r>
              <a:rPr lang="es-CO" dirty="0" smtClean="0"/>
              <a:t>Mouse sobre el filtro: </a:t>
            </a:r>
          </a:p>
          <a:p>
            <a:pPr lvl="1"/>
            <a:r>
              <a:rPr lang="es-CO" dirty="0" smtClean="0"/>
              <a:t>Active el icono de edición</a:t>
            </a:r>
            <a:endParaRPr lang="es-CO" dirty="0"/>
          </a:p>
          <a:p>
            <a:endParaRPr lang="es-CO" dirty="0" smtClean="0"/>
          </a:p>
          <a:p>
            <a:r>
              <a:rPr lang="es-CO" dirty="0" smtClean="0"/>
              <a:t>Modifique el filtro, cambie por “</a:t>
            </a:r>
            <a:r>
              <a:rPr lang="es-CO" noProof="1" smtClean="0"/>
              <a:t>is not</a:t>
            </a:r>
            <a:r>
              <a:rPr lang="es-CO" dirty="0" smtClean="0"/>
              <a:t>”</a:t>
            </a:r>
          </a:p>
          <a:p>
            <a:pPr lvl="1"/>
            <a:endParaRPr lang="es-CO"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620" y="785813"/>
            <a:ext cx="30480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354" y="1346102"/>
            <a:ext cx="360045" cy="276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9079" y="2443117"/>
            <a:ext cx="3011805" cy="146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076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9472" y="654050"/>
            <a:ext cx="6123156"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33140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Revise comportamiento</a:t>
            </a:r>
            <a:endParaRPr lang="es-CO" dirty="0"/>
          </a:p>
        </p:txBody>
      </p:sp>
      <p:pic>
        <p:nvPicPr>
          <p:cNvPr id="583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788259"/>
            <a:ext cx="8534400" cy="389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003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Query</a:t>
            </a:r>
            <a:r>
              <a:rPr lang="es-CO" dirty="0" smtClean="0"/>
              <a:t> DSL de </a:t>
            </a:r>
            <a:r>
              <a:rPr lang="es-CO" dirty="0" err="1" smtClean="0"/>
              <a:t>Elasticsearch</a:t>
            </a:r>
            <a:endParaRPr lang="es-CO" dirty="0"/>
          </a:p>
        </p:txBody>
      </p:sp>
      <p:sp>
        <p:nvSpPr>
          <p:cNvPr id="3" name="Content Placeholder 2"/>
          <p:cNvSpPr>
            <a:spLocks noGrp="1"/>
          </p:cNvSpPr>
          <p:nvPr>
            <p:ph idx="1"/>
          </p:nvPr>
        </p:nvSpPr>
        <p:spPr/>
        <p:txBody>
          <a:bodyPr/>
          <a:lstStyle/>
          <a:p>
            <a:r>
              <a:rPr lang="es-CO" dirty="0" smtClean="0"/>
              <a:t>Nuevamente sobre edición de filtro</a:t>
            </a:r>
          </a:p>
          <a:p>
            <a:r>
              <a:rPr lang="es-CO" dirty="0" smtClean="0"/>
              <a:t>Cambie a </a:t>
            </a:r>
            <a:r>
              <a:rPr lang="es-CO" dirty="0" err="1" smtClean="0"/>
              <a:t>Query</a:t>
            </a:r>
            <a:r>
              <a:rPr lang="es-CO" dirty="0" smtClean="0"/>
              <a:t> DSL:</a:t>
            </a:r>
          </a:p>
          <a:p>
            <a:endParaRPr lang="es-CO" dirty="0" smtClean="0"/>
          </a:p>
          <a:p>
            <a:endParaRPr lang="es-CO" dirty="0"/>
          </a:p>
        </p:txBody>
      </p:sp>
      <p:pic>
        <p:nvPicPr>
          <p:cNvPr id="59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495" y="635319"/>
            <a:ext cx="3614169" cy="1833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770" y="1904406"/>
            <a:ext cx="4322445" cy="29485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48903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56549" y="2919475"/>
            <a:ext cx="2094271" cy="1102519"/>
          </a:xfrm>
        </p:spPr>
        <p:txBody>
          <a:bodyPr/>
          <a:lstStyle/>
          <a:p>
            <a:r>
              <a:rPr lang="es-CO" dirty="0" smtClean="0"/>
              <a:t>Taller 05</a:t>
            </a:r>
            <a:r>
              <a:rPr lang="es-CO" dirty="0"/>
              <a:t> </a:t>
            </a:r>
            <a:r>
              <a:rPr lang="es-CO" dirty="0" smtClean="0"/>
              <a:t>OAuth2</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2487194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Objetivo</a:t>
            </a:r>
            <a:endParaRPr lang="es-CO" dirty="0"/>
          </a:p>
        </p:txBody>
      </p:sp>
      <p:sp>
        <p:nvSpPr>
          <p:cNvPr id="5" name="Content Placeholder 4"/>
          <p:cNvSpPr>
            <a:spLocks noGrp="1"/>
          </p:cNvSpPr>
          <p:nvPr>
            <p:ph idx="1"/>
          </p:nvPr>
        </p:nvSpPr>
        <p:spPr/>
        <p:txBody>
          <a:bodyPr/>
          <a:lstStyle/>
          <a:p>
            <a:r>
              <a:rPr lang="es-CO" dirty="0" smtClean="0"/>
              <a:t>Se creará una nueva </a:t>
            </a:r>
            <a:r>
              <a:rPr lang="es-CO" dirty="0" err="1" smtClean="0"/>
              <a:t>version</a:t>
            </a:r>
            <a:r>
              <a:rPr lang="es-CO" dirty="0" smtClean="0"/>
              <a:t> del servicio Taller 03 con protección OAuth2</a:t>
            </a:r>
          </a:p>
          <a:p>
            <a:r>
              <a:rPr lang="es-CO" dirty="0" smtClean="0"/>
              <a:t>Se utilizará flujo APP</a:t>
            </a:r>
          </a:p>
          <a:p>
            <a:pPr lvl="1"/>
            <a:r>
              <a:rPr lang="es-CO" dirty="0" smtClean="0"/>
              <a:t>El </a:t>
            </a:r>
            <a:r>
              <a:rPr lang="es-CO" dirty="0" err="1" smtClean="0"/>
              <a:t>access</a:t>
            </a:r>
            <a:r>
              <a:rPr lang="es-CO" dirty="0" smtClean="0"/>
              <a:t> </a:t>
            </a:r>
            <a:r>
              <a:rPr lang="es-CO" dirty="0" err="1" smtClean="0"/>
              <a:t>token</a:t>
            </a:r>
            <a:r>
              <a:rPr lang="es-CO" dirty="0" smtClean="0"/>
              <a:t> se entrega a quien solicite con </a:t>
            </a:r>
            <a:r>
              <a:rPr lang="es-CO" dirty="0" err="1" smtClean="0"/>
              <a:t>APIkey</a:t>
            </a:r>
            <a:r>
              <a:rPr lang="es-CO" dirty="0" smtClean="0"/>
              <a:t> y </a:t>
            </a:r>
            <a:r>
              <a:rPr lang="es-CO" dirty="0" err="1" smtClean="0"/>
              <a:t>Secret</a:t>
            </a:r>
            <a:r>
              <a:rPr lang="es-CO" dirty="0" smtClean="0"/>
              <a:t> (se define entorno confidencial)</a:t>
            </a:r>
          </a:p>
          <a:p>
            <a:pPr lvl="1"/>
            <a:r>
              <a:rPr lang="es-CO" dirty="0" smtClean="0"/>
              <a:t>Se sigue el estándar </a:t>
            </a:r>
            <a:r>
              <a:rPr lang="es-CO" dirty="0" err="1" smtClean="0"/>
              <a:t>OAuth</a:t>
            </a:r>
            <a:r>
              <a:rPr lang="es-CO" dirty="0" smtClean="0"/>
              <a:t> y se debe proteger una nueva versión del servicio con OAuth2</a:t>
            </a:r>
          </a:p>
          <a:p>
            <a:pPr lvl="1"/>
            <a:r>
              <a:rPr lang="es-CO" dirty="0" smtClean="0"/>
              <a:t>Se comprobará el funcionamiento correcto del API pero enviando </a:t>
            </a:r>
            <a:r>
              <a:rPr lang="es-CO" dirty="0" err="1" smtClean="0"/>
              <a:t>token</a:t>
            </a:r>
            <a:r>
              <a:rPr lang="es-CO" dirty="0" smtClean="0"/>
              <a:t> de acceso </a:t>
            </a:r>
            <a:r>
              <a:rPr lang="es-CO" dirty="0" err="1" smtClean="0"/>
              <a:t>Oauth</a:t>
            </a:r>
            <a:endParaRPr lang="es-CO" dirty="0" smtClean="0"/>
          </a:p>
          <a:p>
            <a:pPr marL="457200" lvl="1" indent="0">
              <a:buNone/>
            </a:pPr>
            <a:endParaRPr lang="es-CO" dirty="0"/>
          </a:p>
        </p:txBody>
      </p:sp>
    </p:spTree>
    <p:extLst>
      <p:ext uri="{BB962C8B-B14F-4D97-AF65-F5344CB8AC3E}">
        <p14:creationId xmlns:p14="http://schemas.microsoft.com/office/powerpoint/2010/main" val="28049076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Creación de proveedor nativo</a:t>
            </a:r>
            <a:endParaRPr lang="es-CO" dirty="0"/>
          </a:p>
        </p:txBody>
      </p:sp>
      <p:pic>
        <p:nvPicPr>
          <p:cNvPr id="11267"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98264" y="652463"/>
            <a:ext cx="3132634" cy="394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1300766"/>
            <a:ext cx="4262438" cy="2645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3224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Native</a:t>
            </a:r>
            <a:r>
              <a:rPr lang="es-CO" dirty="0" smtClean="0"/>
              <a:t> </a:t>
            </a:r>
            <a:r>
              <a:rPr lang="es-CO" dirty="0" err="1" smtClean="0"/>
              <a:t>Oauth</a:t>
            </a:r>
            <a:r>
              <a:rPr lang="es-CO" dirty="0" smtClean="0"/>
              <a:t> </a:t>
            </a:r>
            <a:r>
              <a:rPr lang="es-CO" dirty="0" err="1" smtClean="0"/>
              <a:t>Provider</a:t>
            </a:r>
            <a:endParaRPr lang="es-CO" dirty="0"/>
          </a:p>
        </p:txBody>
      </p:sp>
      <p:pic>
        <p:nvPicPr>
          <p:cNvPr id="1229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75322" y="507682"/>
            <a:ext cx="3484258" cy="45157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22928" y="652463"/>
            <a:ext cx="3312982" cy="394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4127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Manage</a:t>
            </a:r>
            <a:r>
              <a:rPr lang="es-CO" dirty="0" smtClean="0"/>
              <a:t> &gt; </a:t>
            </a:r>
            <a:r>
              <a:rPr lang="es-CO" dirty="0" err="1" smtClean="0"/>
              <a:t>Sandbox</a:t>
            </a:r>
            <a:r>
              <a:rPr lang="es-CO" dirty="0" smtClean="0"/>
              <a:t> &gt; </a:t>
            </a:r>
            <a:r>
              <a:rPr lang="es-CO" dirty="0" err="1" smtClean="0"/>
              <a:t>Settings</a:t>
            </a:r>
            <a:endParaRPr lang="es-CO" dirty="0"/>
          </a:p>
        </p:txBody>
      </p:sp>
      <p:pic>
        <p:nvPicPr>
          <p:cNvPr id="13314"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33363" y="1610913"/>
            <a:ext cx="4262437" cy="20248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1903307"/>
            <a:ext cx="4262438" cy="1440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8252460" y="2087880"/>
            <a:ext cx="480060" cy="34290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cxnSp>
        <p:nvCxnSpPr>
          <p:cNvPr id="7" name="Straight Arrow Connector 6"/>
          <p:cNvCxnSpPr>
            <a:stCxn id="5" idx="2"/>
          </p:cNvCxnSpPr>
          <p:nvPr/>
        </p:nvCxnSpPr>
        <p:spPr>
          <a:xfrm flipH="1">
            <a:off x="5935980" y="2259330"/>
            <a:ext cx="2316480" cy="354330"/>
          </a:xfrm>
          <a:prstGeom prst="straightConnector1">
            <a:avLst/>
          </a:prstGeom>
          <a:ln w="3175">
            <a:solidFill>
              <a:srgbClr val="FF0000"/>
            </a:solidFill>
            <a:tailEnd type="arrow"/>
          </a:ln>
        </p:spPr>
        <p:style>
          <a:lnRef idx="1">
            <a:schemeClr val="accent1"/>
          </a:lnRef>
          <a:fillRef idx="2">
            <a:schemeClr val="accent1"/>
          </a:fillRef>
          <a:effectRef idx="1">
            <a:schemeClr val="accent1"/>
          </a:effectRef>
          <a:fontRef idx="minor">
            <a:schemeClr val="dk1"/>
          </a:fontRef>
        </p:style>
      </p:cxnSp>
    </p:spTree>
    <p:extLst>
      <p:ext uri="{BB962C8B-B14F-4D97-AF65-F5344CB8AC3E}">
        <p14:creationId xmlns:p14="http://schemas.microsoft.com/office/powerpoint/2010/main" val="2140509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Crear nueva versión del servicio</a:t>
            </a:r>
            <a:endParaRPr lang="es-CO" dirty="0"/>
          </a:p>
        </p:txBody>
      </p:sp>
      <p:pic>
        <p:nvPicPr>
          <p:cNvPr id="1433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40983" y="770704"/>
            <a:ext cx="4262437" cy="257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1783079" y="2264251"/>
            <a:ext cx="2564269" cy="12274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709" y="899160"/>
            <a:ext cx="4464229" cy="31164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260" y="3621237"/>
            <a:ext cx="5077778" cy="1425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68017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Activación de seguridad</a:t>
            </a:r>
            <a:endParaRPr lang="es-CO" dirty="0"/>
          </a:p>
        </p:txBody>
      </p:sp>
      <p:sp>
        <p:nvSpPr>
          <p:cNvPr id="3" name="Content Placeholder 2"/>
          <p:cNvSpPr>
            <a:spLocks noGrp="1"/>
          </p:cNvSpPr>
          <p:nvPr>
            <p:ph sz="half" idx="1"/>
          </p:nvPr>
        </p:nvSpPr>
        <p:spPr/>
        <p:txBody>
          <a:bodyPr/>
          <a:lstStyle/>
          <a:p>
            <a:r>
              <a:rPr lang="es-CO" dirty="0" smtClean="0"/>
              <a:t>Se activará la configuración </a:t>
            </a:r>
            <a:r>
              <a:rPr lang="es-CO" dirty="0" err="1" smtClean="0"/>
              <a:t>Oauth</a:t>
            </a:r>
            <a:r>
              <a:rPr lang="es-CO" dirty="0" smtClean="0"/>
              <a:t>:</a:t>
            </a:r>
          </a:p>
          <a:p>
            <a:endParaRPr lang="es-CO" dirty="0"/>
          </a:p>
        </p:txBody>
      </p:sp>
      <p:sp>
        <p:nvSpPr>
          <p:cNvPr id="4" name="Content Placeholder 3"/>
          <p:cNvSpPr>
            <a:spLocks noGrp="1"/>
          </p:cNvSpPr>
          <p:nvPr>
            <p:ph sz="half" idx="2"/>
          </p:nvPr>
        </p:nvSpPr>
        <p:spPr>
          <a:xfrm>
            <a:off x="1056876" y="3040996"/>
            <a:ext cx="8087124" cy="1797467"/>
          </a:xfrm>
        </p:spPr>
        <p:txBody>
          <a:bodyPr/>
          <a:lstStyle/>
          <a:p>
            <a:r>
              <a:rPr lang="es-CO" dirty="0" smtClean="0"/>
              <a:t>Revisar la nueva versión de API, ingresar al </a:t>
            </a:r>
            <a:r>
              <a:rPr lang="es-CO" dirty="0" err="1" smtClean="0"/>
              <a:t>assembly</a:t>
            </a:r>
            <a:endParaRPr lang="es-CO"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9" y="1109664"/>
            <a:ext cx="4735512" cy="168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447493"/>
            <a:ext cx="4751070" cy="105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3765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Invocación de prueba</a:t>
            </a:r>
            <a:endParaRPr lang="es-CO" dirty="0"/>
          </a:p>
        </p:txBody>
      </p:sp>
      <p:sp>
        <p:nvSpPr>
          <p:cNvPr id="4" name="Content Placeholder 3"/>
          <p:cNvSpPr>
            <a:spLocks noGrp="1"/>
          </p:cNvSpPr>
          <p:nvPr>
            <p:ph sz="half" idx="2"/>
          </p:nvPr>
        </p:nvSpPr>
        <p:spPr/>
        <p:txBody>
          <a:bodyPr/>
          <a:lstStyle/>
          <a:p>
            <a:r>
              <a:rPr lang="es-CO" dirty="0" smtClean="0"/>
              <a:t>Ahora no solo pide el </a:t>
            </a:r>
            <a:r>
              <a:rPr lang="es-CO" dirty="0" err="1" smtClean="0"/>
              <a:t>apikey</a:t>
            </a:r>
            <a:r>
              <a:rPr lang="es-CO" dirty="0" smtClean="0"/>
              <a:t>, también el api-</a:t>
            </a:r>
            <a:r>
              <a:rPr lang="es-CO" dirty="0" err="1" smtClean="0"/>
              <a:t>secret</a:t>
            </a:r>
            <a:endParaRPr lang="es-CO" dirty="0"/>
          </a:p>
          <a:p>
            <a:r>
              <a:rPr lang="es-CO" dirty="0" smtClean="0"/>
              <a:t>Presenta los </a:t>
            </a:r>
            <a:r>
              <a:rPr lang="es-CO" dirty="0" err="1" smtClean="0"/>
              <a:t>scope</a:t>
            </a:r>
            <a:r>
              <a:rPr lang="es-CO" dirty="0" smtClean="0"/>
              <a:t> para los que se solicita acceso</a:t>
            </a:r>
          </a:p>
          <a:p>
            <a:r>
              <a:rPr lang="es-CO" dirty="0" smtClean="0"/>
              <a:t>Active la funcionalidad “</a:t>
            </a:r>
            <a:r>
              <a:rPr lang="es-CO" dirty="0" err="1" smtClean="0"/>
              <a:t>inspect</a:t>
            </a:r>
            <a:r>
              <a:rPr lang="es-CO" dirty="0" smtClean="0"/>
              <a:t>” del browser y seleccione “</a:t>
            </a:r>
            <a:r>
              <a:rPr lang="es-CO" dirty="0" err="1" smtClean="0"/>
              <a:t>network</a:t>
            </a:r>
            <a:r>
              <a:rPr lang="es-CO" dirty="0" smtClean="0"/>
              <a:t>”</a:t>
            </a:r>
          </a:p>
          <a:p>
            <a:pPr lvl="1"/>
            <a:r>
              <a:rPr lang="es-CO" dirty="0" smtClean="0"/>
              <a:t>Se quiere ver como se solicita </a:t>
            </a:r>
            <a:r>
              <a:rPr lang="es-CO" dirty="0" err="1" smtClean="0"/>
              <a:t>token</a:t>
            </a:r>
            <a:r>
              <a:rPr lang="es-CO" dirty="0" smtClean="0"/>
              <a:t> al presionar el botón “</a:t>
            </a:r>
            <a:r>
              <a:rPr lang="es-CO" dirty="0" err="1" smtClean="0"/>
              <a:t>Authorize</a:t>
            </a:r>
            <a:r>
              <a:rPr lang="es-CO" dirty="0" smtClean="0"/>
              <a:t>”</a:t>
            </a:r>
          </a:p>
          <a:p>
            <a:pPr lvl="1"/>
            <a:r>
              <a:rPr lang="es-CO" dirty="0" smtClean="0"/>
              <a:t>Presione “</a:t>
            </a:r>
            <a:r>
              <a:rPr lang="es-CO" dirty="0" err="1"/>
              <a:t>Authorize</a:t>
            </a:r>
            <a:r>
              <a:rPr lang="es-CO" dirty="0"/>
              <a:t>”</a:t>
            </a:r>
          </a:p>
          <a:p>
            <a:pPr lvl="1"/>
            <a:endParaRPr lang="es-CO" dirty="0"/>
          </a:p>
        </p:txBody>
      </p:sp>
      <p:pic>
        <p:nvPicPr>
          <p:cNvPr id="1638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59642" y="652463"/>
            <a:ext cx="3009878" cy="394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3122609"/>
      </p:ext>
    </p:extLst>
  </p:cSld>
  <p:clrMapOvr>
    <a:masterClrMapping/>
  </p:clrMapOvr>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ersonaliz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FF0000"/>
          </a:solidFill>
        </a:ln>
      </a:spPr>
      <a:bodyPr rtlCol="0" anchor="ctr">
        <a:noAutofit/>
      </a:bodyPr>
      <a:lstStyle>
        <a:defPPr algn="ctr">
          <a:defRPr sz="1100" dirty="0">
            <a:latin typeface="Calibri" panose="020F0502020204030204" pitchFamily="34" charset="0"/>
            <a:cs typeface="Calibri" panose="020F0502020204030204" pitchFamily="34" charset="0"/>
          </a:defRPr>
        </a:defPPr>
      </a:lstStyle>
    </a:spDef>
    <a:lnDef>
      <a:spPr>
        <a:ln w="12700">
          <a:solidFill>
            <a:srgbClr val="7F98D7"/>
          </a:solidFill>
          <a:tailEnd type="arrow"/>
        </a:ln>
      </a:spPr>
      <a:bodyPr/>
      <a:lstStyle/>
      <a:style>
        <a:lnRef idx="1">
          <a:schemeClr val="accent1"/>
        </a:lnRef>
        <a:fillRef idx="2">
          <a:schemeClr val="accent1"/>
        </a:fillRef>
        <a:effectRef idx="1">
          <a:schemeClr val="accent1"/>
        </a:effectRef>
        <a:fontRef idx="minor">
          <a:schemeClr val="dk1"/>
        </a:fontRef>
      </a:style>
    </a:lnDef>
    <a:txDef>
      <a:spPr>
        <a:noFill/>
      </a:spPr>
      <a:bodyPr wrap="none" rtlCol="0">
        <a:spAutoFit/>
      </a:bodyPr>
      <a:lstStyle>
        <a:defPPr algn="l">
          <a:defRPr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raClrScheme>
      <a:clrScheme name="Diseño personaliz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ersonaliz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ersonaliz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ersonaliz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ersonaliz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ersonaliz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ersonaliz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ersonaliz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ersonaliz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ersonaliz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ersonaliz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ersonaliz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183246</TotalTime>
  <Words>2418</Words>
  <Application>Microsoft Office PowerPoint</Application>
  <PresentationFormat>On-screen Show (16:9)</PresentationFormat>
  <Paragraphs>566</Paragraphs>
  <Slides>132</Slides>
  <Notes>1</Notes>
  <HiddenSlides>0</HiddenSlides>
  <MMClips>0</MMClip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Diseño personalizado</vt:lpstr>
      <vt:lpstr>PowerPoint Presentation</vt:lpstr>
      <vt:lpstr>Talleres Desarrollo de Configuraciones APIC</vt:lpstr>
      <vt:lpstr>Usuario</vt:lpstr>
      <vt:lpstr>Elementos a descargar</vt:lpstr>
      <vt:lpstr>Taller 01 API REST</vt:lpstr>
      <vt:lpstr>Taller inicial</vt:lpstr>
      <vt:lpstr>Crear el API</vt:lpstr>
      <vt:lpstr>PowerPoint Presentation</vt:lpstr>
      <vt:lpstr>PowerPoint Presentation</vt:lpstr>
      <vt:lpstr>PowerPoint Presentation</vt:lpstr>
      <vt:lpstr>Revisión de API generada</vt:lpstr>
      <vt:lpstr>Aumentar documentación y cambiar tipo de contenido:JSON</vt:lpstr>
      <vt:lpstr>Revisión Seguridad: Definiciones de Seguridad</vt:lpstr>
      <vt:lpstr>Revisar que la definición se aplique al API</vt:lpstr>
      <vt:lpstr>Revisión de las operaciones</vt:lpstr>
      <vt:lpstr>Vista Assemble</vt:lpstr>
      <vt:lpstr>Prueba del servicio</vt:lpstr>
      <vt:lpstr>PowerPoint Presentation</vt:lpstr>
      <vt:lpstr>Invocación de API en entorno Prueba</vt:lpstr>
      <vt:lpstr>Registro de Producto</vt:lpstr>
      <vt:lpstr>Nuevo Producto</vt:lpstr>
      <vt:lpstr>Selección de API</vt:lpstr>
      <vt:lpstr>Plan y Visibilidad</vt:lpstr>
      <vt:lpstr>Reporte de creación de producto</vt:lpstr>
      <vt:lpstr>PowerPoint Presentation</vt:lpstr>
      <vt:lpstr>API y Producto</vt:lpstr>
      <vt:lpstr>Ciclo de Vida de Producto</vt:lpstr>
      <vt:lpstr>Publish to Catalog</vt:lpstr>
      <vt:lpstr>PowerPoint Presentation</vt:lpstr>
      <vt:lpstr>Registrando un consumidor: suscripciones</vt:lpstr>
      <vt:lpstr>PowerPoint Presentation</vt:lpstr>
      <vt:lpstr>Definiendo el APIKey </vt:lpstr>
      <vt:lpstr>Postman</vt:lpstr>
      <vt:lpstr>PowerPoint Presentation</vt:lpstr>
      <vt:lpstr>Resumen Taller</vt:lpstr>
      <vt:lpstr>Taller 02 Diseño OpenAPI</vt:lpstr>
      <vt:lpstr>REDHAT APIcurio </vt:lpstr>
      <vt:lpstr>Definición del API</vt:lpstr>
      <vt:lpstr>Definición del API</vt:lpstr>
      <vt:lpstr>Taller 02</vt:lpstr>
      <vt:lpstr>Datos generales</vt:lpstr>
      <vt:lpstr>Datos PATH</vt:lpstr>
      <vt:lpstr>JSON-API</vt:lpstr>
      <vt:lpstr>Diseño de Definiciones</vt:lpstr>
      <vt:lpstr>Defina campos de gobierno</vt:lpstr>
      <vt:lpstr>Definiciones de Mensajes Rs y Errores  </vt:lpstr>
      <vt:lpstr>Completar la definición del OpenAPI/Swagger</vt:lpstr>
      <vt:lpstr>Completar la definición del OpenAPI/Swagger</vt:lpstr>
      <vt:lpstr>Revisar la documentación del Swagger</vt:lpstr>
      <vt:lpstr>Descargar Swagger</vt:lpstr>
      <vt:lpstr>Resumen Taller</vt:lpstr>
      <vt:lpstr>Taller 03 Registro de API en API Manager</vt:lpstr>
      <vt:lpstr>Objetivo</vt:lpstr>
      <vt:lpstr>Precondición</vt:lpstr>
      <vt:lpstr>Request Body</vt:lpstr>
      <vt:lpstr>Respuesta</vt:lpstr>
      <vt:lpstr>PowerPoint Presentation</vt:lpstr>
      <vt:lpstr>API Designer</vt:lpstr>
      <vt:lpstr>API Designer</vt:lpstr>
      <vt:lpstr>Revisar carga</vt:lpstr>
      <vt:lpstr>Adicionar prefijo para distinguir cada grupo</vt:lpstr>
      <vt:lpstr>Definición de propiedades</vt:lpstr>
      <vt:lpstr>api-key-fullcontact</vt:lpstr>
      <vt:lpstr>Ajustar definición de seguridad</vt:lpstr>
      <vt:lpstr>Mapa</vt:lpstr>
      <vt:lpstr>Ensamblaje</vt:lpstr>
      <vt:lpstr>GatewayScript</vt:lpstr>
      <vt:lpstr>switch</vt:lpstr>
      <vt:lpstr>Mapa: Preparar Rq a operación de comercio</vt:lpstr>
      <vt:lpstr>Invoke</vt:lpstr>
      <vt:lpstr>GatewayScript</vt:lpstr>
      <vt:lpstr>Código de verificaciones de respuesta</vt:lpstr>
      <vt:lpstr>Prepare el mapa asociado con manejo de la respuesta</vt:lpstr>
      <vt:lpstr>PowerPoint Presentation</vt:lpstr>
      <vt:lpstr>PowerPoint Presentation</vt:lpstr>
      <vt:lpstr>Prueba previa</vt:lpstr>
      <vt:lpstr>Completar el flujo de usuario</vt:lpstr>
      <vt:lpstr>Resumen Taller</vt:lpstr>
      <vt:lpstr>Taller 04 Analítica API</vt:lpstr>
      <vt:lpstr>Analítica en APIM</vt:lpstr>
      <vt:lpstr>Dashboard &gt; API Default &gt; Last 7 days</vt:lpstr>
      <vt:lpstr>Revisar Vistas:</vt:lpstr>
      <vt:lpstr>Cambiar a vista Tabla:</vt:lpstr>
      <vt:lpstr>Cambiar a vista Tabla:</vt:lpstr>
      <vt:lpstr>Revisar los dashboard predefinidos por el producto</vt:lpstr>
      <vt:lpstr>Discover</vt:lpstr>
      <vt:lpstr>Crear una vista personalizada</vt:lpstr>
      <vt:lpstr>Resultado esperado</vt:lpstr>
      <vt:lpstr>Modificación de filtro</vt:lpstr>
      <vt:lpstr>Revise comportamiento</vt:lpstr>
      <vt:lpstr>Query DSL de Elasticsearch</vt:lpstr>
      <vt:lpstr>Taller 05 OAuth2</vt:lpstr>
      <vt:lpstr>Objetivo</vt:lpstr>
      <vt:lpstr>Creación de proveedor nativo</vt:lpstr>
      <vt:lpstr>Native Oauth Provider</vt:lpstr>
      <vt:lpstr>Manage &gt; Sandbox &gt; Settings</vt:lpstr>
      <vt:lpstr>Crear nueva versión del servicio</vt:lpstr>
      <vt:lpstr>Activación de seguridad</vt:lpstr>
      <vt:lpstr>Invocación de prueba</vt:lpstr>
      <vt:lpstr>¿Que sucedió?</vt:lpstr>
      <vt:lpstr>Invocación al recurso</vt:lpstr>
      <vt:lpstr>Versiones</vt:lpstr>
      <vt:lpstr>Resumen Taller</vt:lpstr>
      <vt:lpstr>Taller 06 Integración servicios SOAP</vt:lpstr>
      <vt:lpstr>Se adiciona un servicio AbonoBase/Swagger</vt:lpstr>
      <vt:lpstr>Selección de Operación</vt:lpstr>
      <vt:lpstr>GET /abonos/por-cuentas</vt:lpstr>
      <vt:lpstr>Definir Target Service</vt:lpstr>
      <vt:lpstr>Definir Target Service</vt:lpstr>
      <vt:lpstr>Mapa inicial</vt:lpstr>
      <vt:lpstr>PowerPoint Presentation</vt:lpstr>
      <vt:lpstr>Mapa respuesta</vt:lpstr>
      <vt:lpstr>PowerPoint Presentation</vt:lpstr>
      <vt:lpstr>Test: Realice el invoke de pruebas</vt:lpstr>
      <vt:lpstr>Resumen Taller</vt:lpstr>
      <vt:lpstr>Taller 07 Publicación Producto</vt:lpstr>
      <vt:lpstr>Publicar Productos</vt:lpstr>
      <vt:lpstr>PowerPoint Presentation</vt:lpstr>
      <vt:lpstr>Detalles del producto</vt:lpstr>
      <vt:lpstr>Detalle Producto</vt:lpstr>
      <vt:lpstr>Publicar el producto en Catálogo</vt:lpstr>
      <vt:lpstr>Ingresar como Consumidor de API en Developer Portal</vt:lpstr>
      <vt:lpstr>Listar Productos</vt:lpstr>
      <vt:lpstr>PowerPoint Presentation</vt:lpstr>
      <vt:lpstr>Suscribir &gt; Creación de APP</vt:lpstr>
      <vt:lpstr>Suscripción</vt:lpstr>
      <vt:lpstr>Invocación desde Portal Developer</vt:lpstr>
      <vt:lpstr>Invocación OAuth</vt:lpstr>
      <vt:lpstr>Resumen Taller</vt:lpstr>
      <vt:lpstr>Comentarios Finales</vt:lpstr>
      <vt:lpstr>Comentarios de cierre</vt:lpstr>
      <vt:lpstr>PowerPoint Presentation</vt:lpstr>
    </vt:vector>
  </TitlesOfParts>
  <Company>VCSOFT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Desarrollo de Configuraciones APIC-Talleres v1.</dc:title>
  <dc:creator>jaimev@vc-soft.com</dc:creator>
  <cp:keywords>APIC VCSOFT</cp:keywords>
  <cp:lastModifiedBy>jaimev@vc-soft.com</cp:lastModifiedBy>
  <cp:revision>1135</cp:revision>
  <dcterms:created xsi:type="dcterms:W3CDTF">2008-07-03T15:15:46Z</dcterms:created>
  <dcterms:modified xsi:type="dcterms:W3CDTF">2020-04-13T14:49:16Z</dcterms:modified>
</cp:coreProperties>
</file>